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11"/>
  </p:notesMasterIdLst>
  <p:handoutMasterIdLst>
    <p:handoutMasterId r:id="rId12"/>
  </p:handoutMasterIdLst>
  <p:sldIdLst>
    <p:sldId id="473" r:id="rId2"/>
    <p:sldId id="565" r:id="rId3"/>
    <p:sldId id="543" r:id="rId4"/>
    <p:sldId id="562" r:id="rId5"/>
    <p:sldId id="474" r:id="rId6"/>
    <p:sldId id="546" r:id="rId7"/>
    <p:sldId id="563" r:id="rId8"/>
    <p:sldId id="564" r:id="rId9"/>
    <p:sldId id="439" r:id="rId10"/>
  </p:sldIdLst>
  <p:sldSz cx="24387175" cy="13716000"/>
  <p:notesSz cx="6858000" cy="9144000"/>
  <p:embeddedFontLst>
    <p:embeddedFont>
      <p:font typeface="IBM Plex Sans" panose="020B0503050203000203" pitchFamily="34" charset="0"/>
      <p:regular r:id="rId13"/>
      <p:bold r:id="rId14"/>
      <p:italic r:id="rId15"/>
      <p:boldItalic r:id="rId16"/>
    </p:embeddedFont>
    <p:embeddedFont>
      <p:font typeface="IBM Plex Sans ExtLt" panose="020B0303050203000203" pitchFamily="34" charset="0"/>
      <p:regular r:id="rId17"/>
      <p:italic r:id="rId18"/>
    </p:embeddedFont>
    <p:embeddedFont>
      <p:font typeface="IBM Plex Sans Light" panose="020B0403050203000203" pitchFamily="34" charset="0"/>
      <p:regular r:id="rId19"/>
      <p:italic r:id="rId20"/>
    </p:embeddedFont>
    <p:embeddedFont>
      <p:font typeface="IBM Plex Sans Medm" panose="020B0503050203000203" pitchFamily="34" charset="0"/>
      <p:regular r:id="rId21"/>
      <p:italic r:id="rId22"/>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wxO Advanced workshop 2025" id="{5387931E-FB69-0A46-9FFC-4DD1DC782F76}">
          <p14:sldIdLst>
            <p14:sldId id="473"/>
            <p14:sldId id="565"/>
            <p14:sldId id="543"/>
            <p14:sldId id="562"/>
            <p14:sldId id="474"/>
            <p14:sldId id="546"/>
            <p14:sldId id="563"/>
            <p14:sldId id="564"/>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240C83-B322-10D6-062F-819233246F17}" name="Diana Stanciulescu" initials="DS" userId="S::diana.stanciulescu@ro.ibm.com::8457c4d8-b183-4fb8-9506-2337bdfae6b8" providerId="AD"/>
  <p188:author id="{471F5894-9527-7E5F-AE6F-3881B44FA2B8}" name="Gabriel Barbu" initials="" userId="S::gabriel.barbu@ibm.com::3d0c1c4c-23d9-4258-9226-f99453c129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26"/>
    <p:restoredTop sz="90997"/>
  </p:normalViewPr>
  <p:slideViewPr>
    <p:cSldViewPr snapToGrid="0" snapToObjects="1">
      <p:cViewPr varScale="1">
        <p:scale>
          <a:sx n="46" d="100"/>
          <a:sy n="46" d="100"/>
        </p:scale>
        <p:origin x="200" y="1232"/>
      </p:cViewPr>
      <p:guideLst/>
    </p:cSldViewPr>
  </p:slideViewPr>
  <p:outlineViewPr>
    <p:cViewPr>
      <p:scale>
        <a:sx n="33" d="100"/>
        <a:sy n="33" d="100"/>
      </p:scale>
      <p:origin x="-56" y="0"/>
    </p:cViewPr>
  </p:outlineViewPr>
  <p:notesTextViewPr>
    <p:cViewPr>
      <p:scale>
        <a:sx n="80" d="100"/>
        <a:sy n="80" d="100"/>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Welcome to the </a:t>
            </a:r>
            <a:r>
              <a:rPr lang="en-US" dirty="0" err="1"/>
              <a:t>wxO</a:t>
            </a:r>
            <a:r>
              <a:rPr lang="en-US" dirty="0"/>
              <a:t> Advanced workshop!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dirty="0"/>
              <a:t>Footer</a:t>
            </a:r>
          </a:p>
        </p:txBody>
      </p:sp>
    </p:spTree>
    <p:extLst>
      <p:ext uri="{BB962C8B-B14F-4D97-AF65-F5344CB8AC3E}">
        <p14:creationId xmlns:p14="http://schemas.microsoft.com/office/powerpoint/2010/main" val="252003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Let me tell you something about the people you're working with today and tomorrow – every single one of these coaches has put in dozens and dozens of hours crafting this workshop for you. They're not just instructors, they're YOUR coaches for the next two days.</a:t>
            </a:r>
          </a:p>
          <a:p>
            <a:endParaRPr lang="en-US" dirty="0"/>
          </a:p>
          <a:p>
            <a:r>
              <a:rPr lang="en-US" dirty="0"/>
              <a:t>I also want to give a shout-out to TD SYNNEX – they're the ones sponsoring this workshop. And here's what's really cool about that – you're literally surrounded by people who actually use TD SYNNEX as their value-added distributor. Bottom line you're learning from folks who are doing this stuff in the real world.</a:t>
            </a:r>
          </a:p>
          <a:p>
            <a:endParaRPr lang="en-US" dirty="0"/>
          </a:p>
          <a:p>
            <a:r>
              <a:rPr lang="en-US" dirty="0"/>
              <a:t>We've also got some great people here from IBM and TD SYNNEX who'll be around throughout the workshop. Don't be shy – you'll have plenty of chances to connect with them, pick their brains, maybe grab coffee and hear about what they're seeing out there in the field. These are exactly the kinds of conversations that can really make a difference in how you approach your own work.</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45558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3E86A-2F67-42D8-5AA7-60409CACAF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0337C-571D-6F07-9BB3-655FAF1D0FB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BEE3F7BC-4FA2-BE53-706A-0087626DE0F7}"/>
              </a:ext>
            </a:extLst>
          </p:cNvPr>
          <p:cNvSpPr>
            <a:spLocks noGrp="1"/>
          </p:cNvSpPr>
          <p:nvPr>
            <p:ph type="body" idx="1"/>
          </p:nvPr>
        </p:nvSpPr>
        <p:spPr/>
        <p:txBody>
          <a:bodyPr/>
          <a:lstStyle/>
          <a:p>
            <a:r>
              <a:rPr lang="en-US" dirty="0"/>
              <a:t>So, I'm just getting back from an awesome trip to Crested Butte, Colorado! I took my mountain bike up a ski lift and then just flew down these incredible trails with huge banked turns, jumps, and winding singletrack through groves of aspen trees. It was amazing!</a:t>
            </a:r>
          </a:p>
          <a:p>
            <a:r>
              <a:rPr lang="en-US" dirty="0"/>
              <a:t>And the next adventure is already lined up. At the end of October, I'm hopping on a 60-foot sailboat for a 700-nautical-mile journey from Newport, Rhode Island, to Bermuda. I'll be learning all about open-ocean sailing and, you know, hopefully dodging any hurricanes!</a:t>
            </a:r>
          </a:p>
          <a:p>
            <a:r>
              <a:rPr lang="en-US" dirty="0"/>
              <a:t>As much as I'd love to just talk about my hobbies all day, my boss is right here, so... back to work! He's actually the one who put me on the path to my current role as the first-ever ecosystem expert for watsonx Orchestrate.</a:t>
            </a:r>
          </a:p>
          <a:p>
            <a:r>
              <a:rPr lang="en-US" dirty="0"/>
              <a:t>When it comes down to it, my real passion is figuring out how to learn new things. And honestly, in the fast-moving world of AI, that's the most important skill you can have.</a:t>
            </a:r>
          </a:p>
          <a:p>
            <a:endParaRPr lang="en-BR"/>
          </a:p>
        </p:txBody>
      </p:sp>
      <p:sp>
        <p:nvSpPr>
          <p:cNvPr id="4" name="Slide Number Placeholder 3">
            <a:extLst>
              <a:ext uri="{FF2B5EF4-FFF2-40B4-BE49-F238E27FC236}">
                <a16:creationId xmlns:a16="http://schemas.microsoft.com/office/drawing/2014/main" id="{38D8FA0B-BB28-2ED8-65D6-96A9E7035F4E}"/>
              </a:ext>
            </a:extLst>
          </p:cNvPr>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a:extLst>
              <a:ext uri="{FF2B5EF4-FFF2-40B4-BE49-F238E27FC236}">
                <a16:creationId xmlns:a16="http://schemas.microsoft.com/office/drawing/2014/main" id="{5627945A-2D66-27DF-1110-6CA646006390}"/>
              </a:ext>
            </a:extLst>
          </p:cNvPr>
          <p:cNvSpPr>
            <a:spLocks noGrp="1"/>
          </p:cNvSpPr>
          <p:nvPr>
            <p:ph type="ftr" sz="quarter" idx="4"/>
          </p:nvPr>
        </p:nvSpPr>
        <p:spPr/>
        <p:txBody>
          <a:bodyPr/>
          <a:lstStyle/>
          <a:p>
            <a:r>
              <a:rPr lang="en-US" dirty="0"/>
              <a:t>Footer</a:t>
            </a:r>
          </a:p>
        </p:txBody>
      </p:sp>
    </p:spTree>
    <p:extLst>
      <p:ext uri="{BB962C8B-B14F-4D97-AF65-F5344CB8AC3E}">
        <p14:creationId xmlns:p14="http://schemas.microsoft.com/office/powerpoint/2010/main" val="1854870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b="0" i="0" kern="1200" dirty="0">
                <a:solidFill>
                  <a:schemeClr val="bg1"/>
                </a:solidFill>
                <a:effectLst/>
                <a:latin typeface="IBM Plex Sans Light" panose="020B0503050203000203" pitchFamily="34" charset="0"/>
                <a:ea typeface="+mn-ea"/>
                <a:cs typeface="+mn-cs"/>
              </a:rPr>
              <a:t>I'm going to play you a video (pause for beat) and I want you to imagine that you (emphasize) personally coached this professional athlete.  Just think to yourself what wisdom did you impart to help them grow from pretty good to this level of mastery?</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330497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Think about it – these drivers were already pretty amazing, actually really good, before they ever got to F1. But then F1 teams and coaches took them from "really good" to "absolutely world-class" over countless races. So what's the secret? How do you coach someone who's already performing at such a high level?</a:t>
            </a:r>
          </a:p>
          <a:p>
            <a:r>
              <a:rPr lang="en-US" dirty="0"/>
              <a:t>I dug into this, and here's what keeps coming up from the coaching experts:</a:t>
            </a:r>
          </a:p>
          <a:p>
            <a:r>
              <a:rPr lang="en-US" b="1" dirty="0"/>
              <a:t>It's still about the fundamentals.</a:t>
            </a:r>
            <a:r>
              <a:rPr lang="en-US" dirty="0"/>
              <a:t> Rob Wilson – he's coached a ton of F1 drivers – says something really interesting. He believes the best drivers separate themselves by absolutely nailing the basics. We're talking about things like weight transfer, those tiny, precise inputs to the car. The stuff that might seem simple but is actually incredibly sophisticated when you master it.</a:t>
            </a:r>
          </a:p>
          <a:p>
            <a:r>
              <a:rPr lang="en-US" b="1" dirty="0"/>
              <a:t>You have to see the big picture.</a:t>
            </a:r>
            <a:r>
              <a:rPr lang="en-US" dirty="0"/>
              <a:t> Here's what's fascinating – instead of obsessing over nailing each individual corner perfectly, the real focus is on putting together one complete, flowing lap. It's about understanding how the whole circuit feels, how everything connects together.</a:t>
            </a:r>
          </a:p>
          <a:p>
            <a:r>
              <a:rPr lang="en-US" b="1" dirty="0"/>
              <a:t>And then there's the chess match.</a:t>
            </a:r>
            <a:r>
              <a:rPr lang="en-US" dirty="0"/>
              <a:t> Winning in F1 isn't just about being fast – it's about </a:t>
            </a:r>
            <a:r>
              <a:rPr lang="en-US" dirty="0" err="1"/>
              <a:t>racecraft</a:t>
            </a:r>
            <a:r>
              <a:rPr lang="en-US" dirty="0"/>
              <a:t>. That's your ability to read the field, know exactly when and how to overtake, and think several moves ahead throughout the entire race.</a:t>
            </a:r>
          </a:p>
          <a:p>
            <a:r>
              <a:rPr lang="en-US" dirty="0"/>
              <a:t>Now here's why I'm telling you all this – the wisdom that F1 teams use to develop world-class drivers? It's incredibly similar to what we want you to walk away with from this workshop.</a:t>
            </a:r>
          </a:p>
          <a:p>
            <a:pPr rtl="0" fontAlgn="ctr"/>
            <a:endParaRPr lang="en-US" sz="1200" b="0" i="0" kern="1200" dirty="0">
              <a:solidFill>
                <a:schemeClr val="bg1"/>
              </a:solidFill>
              <a:effectLst/>
              <a:latin typeface="IBM Plex Sans Light" panose="020B0503050203000203" pitchFamily="34" charset="0"/>
              <a:ea typeface="+mn-ea"/>
              <a:cs typeface="+mn-cs"/>
            </a:endParaRPr>
          </a:p>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dirty="0"/>
              <a:t>Footer</a:t>
            </a:r>
          </a:p>
        </p:txBody>
      </p:sp>
    </p:spTree>
    <p:extLst>
      <p:ext uri="{BB962C8B-B14F-4D97-AF65-F5344CB8AC3E}">
        <p14:creationId xmlns:p14="http://schemas.microsoft.com/office/powerpoint/2010/main" val="121323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6D44-1830-2364-2FCC-0F5EFCA0AE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EA3A8-A086-FFA3-EE1F-44D9842845C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A803C05-B9B8-3392-578A-FE54BBE6D56D}"/>
              </a:ext>
            </a:extLst>
          </p:cNvPr>
          <p:cNvSpPr>
            <a:spLocks noGrp="1"/>
          </p:cNvSpPr>
          <p:nvPr>
            <p:ph type="body" idx="1"/>
          </p:nvPr>
        </p:nvSpPr>
        <p:spPr/>
        <p:txBody>
          <a:bodyPr/>
          <a:lstStyle/>
          <a:p>
            <a:r>
              <a:rPr lang="en-US" dirty="0"/>
              <a:t>So what are we really here to accomplish over the next two days?</a:t>
            </a:r>
          </a:p>
          <a:p>
            <a:r>
              <a:rPr lang="en-US" dirty="0"/>
              <a:t>Our main goal is to take your watsonx Orchestrate skills from where they are now to that advanced level where you feel truly confident. Now, I want to be clear about something – we're not just going to show you how to check boxes or follow documentation. That's just the surface.</a:t>
            </a:r>
          </a:p>
          <a:p>
            <a:r>
              <a:rPr lang="en-US" dirty="0"/>
              <a:t>What we're really after are those "aha moments" – you know, when you start seeing the patterns behind the features, understanding not just the what, but the why. Those insights that make you think, "Oh, now I get how this all fits together." The more you pick up on these underlying concepts, the more confident you'll become when you're facing those really complex agentic designs that seem intimidating at first.</a:t>
            </a:r>
          </a:p>
          <a:p>
            <a:r>
              <a:rPr lang="en-US" dirty="0"/>
              <a:t>Let's be realistic here – there's no way we're going to cover everything in just two days. That's not the point. What we can do is get you to that sweet spot where you walk away feeling confident about discussing watsonx Orchestrate with colleagues, building those custom demos that really showcase the platform, and – this is the big one – having those conversations with customers that lead to actual Proof of Concepts for their specific use cases.</a:t>
            </a:r>
          </a:p>
          <a:p>
            <a:r>
              <a:rPr lang="en-US" dirty="0"/>
              <a:t>That's what success looks like for our time together.</a:t>
            </a:r>
          </a:p>
          <a:p>
            <a:endParaRPr lang="en-BR"/>
          </a:p>
        </p:txBody>
      </p:sp>
      <p:sp>
        <p:nvSpPr>
          <p:cNvPr id="4" name="Slide Number Placeholder 3">
            <a:extLst>
              <a:ext uri="{FF2B5EF4-FFF2-40B4-BE49-F238E27FC236}">
                <a16:creationId xmlns:a16="http://schemas.microsoft.com/office/drawing/2014/main" id="{804F82D0-0130-D8FE-7C9C-F0D3523BC40B}"/>
              </a:ext>
            </a:extLst>
          </p:cNvPr>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a:extLst>
              <a:ext uri="{FF2B5EF4-FFF2-40B4-BE49-F238E27FC236}">
                <a16:creationId xmlns:a16="http://schemas.microsoft.com/office/drawing/2014/main" id="{75C59912-0D49-D161-A2A1-0606A4BC11FA}"/>
              </a:ext>
            </a:extLst>
          </p:cNvPr>
          <p:cNvSpPr>
            <a:spLocks noGrp="1"/>
          </p:cNvSpPr>
          <p:nvPr>
            <p:ph type="ftr" sz="quarter" idx="4"/>
          </p:nvPr>
        </p:nvSpPr>
        <p:spPr/>
        <p:txBody>
          <a:bodyPr/>
          <a:lstStyle/>
          <a:p>
            <a:r>
              <a:rPr lang="en-US" dirty="0"/>
              <a:t>Footer</a:t>
            </a:r>
          </a:p>
        </p:txBody>
      </p:sp>
    </p:spTree>
    <p:extLst>
      <p:ext uri="{BB962C8B-B14F-4D97-AF65-F5344CB8AC3E}">
        <p14:creationId xmlns:p14="http://schemas.microsoft.com/office/powerpoint/2010/main" val="2666360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AI </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3840425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1"/>
            <a:ext cx="24387175" cy="12195175"/>
          </a:xfrm>
          <a:solidFill>
            <a:srgbClr val="E0E0E0"/>
          </a:solidFill>
        </p:spPr>
        <p:txBody>
          <a:bodyPr anchor="ctr"/>
          <a:lstStyle>
            <a:lvl1pPr algn="ctr">
              <a:defRPr>
                <a:solidFill>
                  <a:schemeClr val="accent5"/>
                </a:solidFill>
              </a:defRPr>
            </a:lvl1pPr>
          </a:lstStyle>
          <a:p>
            <a:r>
              <a:rPr lang="en-US" dirty="0"/>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09935B61-CCB4-2F0F-6720-2DE3FDE1A05B}"/>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576000" y="311151"/>
            <a:ext cx="10101072" cy="7308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4196795180"/>
      </p:ext>
    </p:extLst>
  </p:cSld>
  <p:clrMapOvr>
    <a:masterClrMapping/>
  </p:clrMapOvr>
  <p:transition spd="med"/>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9909175" cy="4209670"/>
          </a:xfrm>
        </p:spPr>
        <p:txBody>
          <a:bodyPr/>
          <a:lstStyle>
            <a:lvl1pPr>
              <a:lnSpc>
                <a:spcPct val="100000"/>
              </a:lnSpc>
              <a:defRPr sz="68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80000" y="384048"/>
            <a:ext cx="11042073" cy="8778494"/>
          </a:xfrm>
        </p:spPr>
        <p:txBody>
          <a:bodyPr/>
          <a:lstStyle>
            <a:lvl1pPr>
              <a:lnSpc>
                <a:spcPct val="100000"/>
              </a:lnSpc>
              <a:spcBef>
                <a:spcPts val="0"/>
              </a:spcBef>
              <a:defRPr sz="6800">
                <a:solidFill>
                  <a:schemeClr val="tx2"/>
                </a:solidFill>
              </a:defRPr>
            </a:lvl1pPr>
            <a:lvl2pPr marL="585216" indent="-585216">
              <a:lnSpc>
                <a:spcPct val="100000"/>
              </a:lnSpc>
              <a:spcBef>
                <a:spcPts val="0"/>
              </a:spcBef>
              <a:defRPr sz="6800">
                <a:solidFill>
                  <a:schemeClr val="tx2"/>
                </a:solidFill>
              </a:defRPr>
            </a:lvl2pPr>
            <a:lvl3pPr marL="1097280" indent="-585216">
              <a:lnSpc>
                <a:spcPct val="100000"/>
              </a:lnSpc>
              <a:spcBef>
                <a:spcPts val="0"/>
              </a:spcBef>
              <a:defRPr sz="6800">
                <a:solidFill>
                  <a:schemeClr val="tx2"/>
                </a:solidFill>
              </a:defRPr>
            </a:lvl3pPr>
            <a:lvl4pPr marL="1755648">
              <a:lnSpc>
                <a:spcPct val="100000"/>
              </a:lnSpc>
              <a:spcBef>
                <a:spcPts val="0"/>
              </a:spcBef>
              <a:defRPr sz="68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576000" y="12816000"/>
            <a:ext cx="4943476" cy="381000"/>
          </a:xfrm>
        </p:spPr>
        <p:txBody>
          <a:bodyPr/>
          <a:lstStyle/>
          <a:p>
            <a:endParaRPr lang="en-US" dirty="0"/>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576000" y="309600"/>
            <a:ext cx="14649450" cy="10356265"/>
          </a:xfrm>
        </p:spPr>
        <p:txBody>
          <a:bodyPr/>
          <a:lstStyle>
            <a:lvl1pPr>
              <a:lnSpc>
                <a:spcPct val="100000"/>
              </a:lnSpc>
              <a:defRPr sz="8400"/>
            </a:lvl1pPr>
          </a:lstStyle>
          <a:p>
            <a:pPr lvl="0"/>
            <a:r>
              <a:rPr lang="en-US"/>
              <a:t>Click to edit Master text styles</a:t>
            </a:r>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00" y="576072"/>
            <a:ext cx="7623175" cy="7043928"/>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628222"/>
            <a:ext cx="11050588" cy="3353065"/>
          </a:xfrm>
        </p:spPr>
        <p:txBody>
          <a:bodyPr anchor="b"/>
          <a:lstStyle>
            <a:lvl1pPr>
              <a:lnSpc>
                <a:spcPct val="90000"/>
              </a:lnSpc>
              <a:spcBef>
                <a:spcPts val="0"/>
              </a:spcBef>
              <a:defRPr sz="252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12193587" y="569913"/>
            <a:ext cx="0" cy="1162526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80000" y="576072"/>
            <a:ext cx="7620000" cy="7043928"/>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80000" y="9628222"/>
            <a:ext cx="11049000" cy="3354293"/>
          </a:xfrm>
        </p:spPr>
        <p:txBody>
          <a:bodyPr anchor="b"/>
          <a:lstStyle>
            <a:lvl1pPr>
              <a:lnSpc>
                <a:spcPct val="90000"/>
              </a:lnSpc>
              <a:spcBef>
                <a:spcPts val="0"/>
              </a:spcBef>
              <a:defRPr sz="25200" b="0" i="0">
                <a:solidFill>
                  <a:schemeClr val="accent1"/>
                </a:solidFill>
                <a:latin typeface="IBM Plex Sans ExtLt" panose="020B0303050203000203" pitchFamily="34" charset="0"/>
              </a:defRPr>
            </a:lvl1pPr>
          </a:lstStyle>
          <a:p>
            <a:r>
              <a:rPr lang="en-US" dirty="0"/>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576000" y="12816000"/>
            <a:ext cx="4956176" cy="381000"/>
          </a:xfrm>
        </p:spPr>
        <p:txBody>
          <a:bodyPr/>
          <a:lstStyle/>
          <a:p>
            <a:endParaRPr lang="en-US" dirty="0"/>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p:spPr>
        <p:txBody>
          <a:bodyPr/>
          <a:lstStyle>
            <a:lvl1pPr>
              <a:lnSpc>
                <a:spcPct val="90000"/>
              </a:lnSpc>
              <a:defRPr sz="132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80000" y="385200"/>
            <a:ext cx="4949825" cy="1906588"/>
          </a:xfrm>
        </p:spPr>
        <p:txBody>
          <a:bodyPr/>
          <a:lstStyle>
            <a:lvl1pPr>
              <a:lnSpc>
                <a:spcPct val="90000"/>
              </a:lnSpc>
              <a:defRPr sz="132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80000" y="2334654"/>
            <a:ext cx="4953000"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p:spPr>
        <p:txBody>
          <a:bodyPr/>
          <a:lstStyle>
            <a:lvl1pPr>
              <a:lnSpc>
                <a:spcPct val="90000"/>
              </a:lnSpc>
              <a:defRPr sz="132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70675" y="1205865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594475"/>
            <a:ext cx="11045952" cy="5340096"/>
          </a:xfrm>
        </p:spPr>
        <p:txBody>
          <a:bodyPr/>
          <a:lstStyle>
            <a:lvl1pPr>
              <a:lnSpc>
                <a:spcPct val="100000"/>
              </a:lnSpc>
              <a:spcBef>
                <a:spcPts val="0"/>
              </a:spcBef>
              <a:defRPr sz="8400">
                <a:solidFill>
                  <a:schemeClr val="tx1"/>
                </a:solidFill>
              </a:defRPr>
            </a:lvl1pPr>
            <a:lvl2pPr marL="786384" indent="-786384">
              <a:lnSpc>
                <a:spcPct val="100000"/>
              </a:lnSpc>
              <a:spcBef>
                <a:spcPts val="0"/>
              </a:spcBef>
              <a:defRPr sz="8400">
                <a:solidFill>
                  <a:schemeClr val="tx1"/>
                </a:solidFill>
              </a:defRPr>
            </a:lvl2pPr>
            <a:lvl3pPr marL="1499616" indent="-786384">
              <a:lnSpc>
                <a:spcPct val="100000"/>
              </a:lnSpc>
              <a:spcBef>
                <a:spcPts val="0"/>
              </a:spcBef>
              <a:defRPr sz="8400">
                <a:solidFill>
                  <a:schemeClr val="tx1"/>
                </a:solidFill>
              </a:defRPr>
            </a:lvl3pPr>
            <a:lvl4pPr marL="2286000" indent="-786384">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6000" y="309600"/>
            <a:ext cx="4949825" cy="5335586"/>
          </a:xfrm>
        </p:spPr>
        <p:txBody>
          <a:bodyPr/>
          <a:lstStyle>
            <a:lvl1pPr>
              <a:lnSpc>
                <a:spcPct val="100000"/>
              </a:lnSpc>
              <a:defRPr sz="84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09600"/>
            <a:ext cx="11049000" cy="5335587"/>
          </a:xfrm>
        </p:spPr>
        <p:txBody>
          <a:bodyPr/>
          <a:lstStyle>
            <a:lvl1pPr>
              <a:lnSpc>
                <a:spcPct val="100000"/>
              </a:lnSpc>
              <a:spcBef>
                <a:spcPts val="0"/>
              </a:spcBef>
              <a:defRPr sz="8400">
                <a:solidFill>
                  <a:schemeClr val="tx1"/>
                </a:solidFill>
              </a:defRPr>
            </a:lvl1pPr>
            <a:lvl2pPr marL="786384" indent="-786384">
              <a:lnSpc>
                <a:spcPct val="100000"/>
              </a:lnSpc>
              <a:spcBef>
                <a:spcPts val="0"/>
              </a:spcBef>
              <a:defRPr sz="8400">
                <a:solidFill>
                  <a:schemeClr val="tx1"/>
                </a:solidFill>
              </a:defRPr>
            </a:lvl2pPr>
            <a:lvl3pPr marL="1499616" indent="-786384">
              <a:lnSpc>
                <a:spcPct val="100000"/>
              </a:lnSpc>
              <a:spcBef>
                <a:spcPts val="0"/>
              </a:spcBef>
              <a:defRPr sz="8400">
                <a:solidFill>
                  <a:schemeClr val="tx1"/>
                </a:solidFill>
              </a:defRPr>
            </a:lvl3pPr>
            <a:lvl4pPr marL="2286000" indent="-786384">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577850" y="6097732"/>
            <a:ext cx="232346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6000" y="6594475"/>
            <a:ext cx="4946904" cy="5340096"/>
          </a:xfrm>
        </p:spPr>
        <p:txBody>
          <a:bodyPr/>
          <a:lstStyle>
            <a:lvl1pPr>
              <a:lnSpc>
                <a:spcPct val="100000"/>
              </a:lnSpc>
              <a:defRPr sz="84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4048"/>
            <a:ext cx="4951413" cy="2859087"/>
          </a:xfrm>
        </p:spPr>
        <p:txBody>
          <a:bodyPr/>
          <a:lstStyle>
            <a:lvl1pPr>
              <a:lnSpc>
                <a:spcPct val="90000"/>
              </a:lnSpc>
              <a:defRPr sz="132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2897"/>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57517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957821"/>
            <a:ext cx="4951413" cy="2857506"/>
          </a:xfrm>
        </p:spPr>
        <p:txBody>
          <a:bodyPr/>
          <a:lstStyle>
            <a:lvl1pPr>
              <a:lnSpc>
                <a:spcPct val="90000"/>
              </a:lnSpc>
              <a:defRPr sz="132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5125969"/>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914082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9526645"/>
            <a:ext cx="4951411" cy="2668530"/>
          </a:xfrm>
        </p:spPr>
        <p:txBody>
          <a:bodyPr/>
          <a:lstStyle>
            <a:lvl1pPr>
              <a:lnSpc>
                <a:spcPct val="90000"/>
              </a:lnSpc>
              <a:defRPr sz="132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9670409"/>
            <a:ext cx="7620000" cy="252476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5865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2078"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00" y="3047999"/>
            <a:ext cx="4956175"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47999"/>
            <a:ext cx="4951413"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2675"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70675"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044825"/>
            <a:ext cx="0" cy="91454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582422" y="3047999"/>
            <a:ext cx="4956175"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6670675" y="3047999"/>
            <a:ext cx="4951413"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18862675"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047999"/>
            <a:ext cx="4951413" cy="9156701"/>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2"/>
            <a:ext cx="4953000"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8000"/>
            <a:ext cx="4953000" cy="91567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12188952"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18859500" y="576072"/>
            <a:ext cx="4959350"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18859500" y="3048000"/>
            <a:ext cx="4959350" cy="91567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00" y="3048000"/>
            <a:ext cx="4942078" cy="457835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70675" y="3047999"/>
            <a:ext cx="4951413" cy="915352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80000" y="576072"/>
            <a:ext cx="1216152" cy="1216152"/>
          </a:xfrm>
        </p:spPr>
        <p:txBody>
          <a:bodyPr anchor="ctr"/>
          <a:lstStyle>
            <a:lvl1pPr algn="ctr">
              <a:defRPr sz="16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80000" y="3047999"/>
            <a:ext cx="4942120" cy="9153524"/>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62677" y="3047999"/>
            <a:ext cx="4941886" cy="915352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6096000" y="570103"/>
            <a:ext cx="0" cy="116314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24387175" cy="1219517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7" name="Picture 6" descr="IBM 8-bar logo">
            <a:extLst>
              <a:ext uri="{FF2B5EF4-FFF2-40B4-BE49-F238E27FC236}">
                <a16:creationId xmlns:a16="http://schemas.microsoft.com/office/drawing/2014/main" id="{B4B109D8-FCAE-74D0-0B39-85BF626C84C5}"/>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576000" y="311151"/>
            <a:ext cx="10101072" cy="7308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384048"/>
            <a:ext cx="4942078" cy="3117978"/>
          </a:xfrm>
        </p:spPr>
        <p:txBody>
          <a:bodyPr/>
          <a:lstStyle>
            <a:lvl1pPr>
              <a:lnSpc>
                <a:spcPct val="100000"/>
              </a:lnSpc>
              <a:defRPr sz="6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2" y="384048"/>
            <a:ext cx="4951414" cy="2201269"/>
          </a:xfrm>
        </p:spPr>
        <p:txBody>
          <a:bodyPr/>
          <a:lstStyle>
            <a:lvl1pPr>
              <a:lnSpc>
                <a:spcPct val="100000"/>
              </a:lnSpc>
              <a:spcBef>
                <a:spcPts val="0"/>
              </a:spcBef>
              <a:defRPr sz="68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9153" y="3047999"/>
            <a:ext cx="4951413" cy="9153525"/>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5153" y="3047999"/>
            <a:ext cx="10096500" cy="9153525"/>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00"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00" y="3047999"/>
            <a:ext cx="10099675" cy="915352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80000" y="3047999"/>
            <a:ext cx="10096500" cy="915352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384048"/>
            <a:ext cx="11036491" cy="4210177"/>
          </a:xfrm>
        </p:spPr>
        <p:txBody>
          <a:bodyPr rIns="457200"/>
          <a:lstStyle>
            <a:lvl1pPr>
              <a:lnSpc>
                <a:spcPct val="100000"/>
              </a:lnSpc>
              <a:defRPr sz="6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6675" y="576071"/>
            <a:ext cx="4949825" cy="1161910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71"/>
            <a:ext cx="4941888" cy="1161910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576072"/>
            <a:ext cx="4942078" cy="3995927"/>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80000" y="576000"/>
            <a:ext cx="4953000" cy="116220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00"/>
            <a:ext cx="4941888" cy="116220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384048"/>
            <a:ext cx="11039476" cy="4210176"/>
          </a:xfrm>
        </p:spPr>
        <p:txBody>
          <a:bodyPr rIns="457200"/>
          <a:lstStyle>
            <a:lvl1pPr>
              <a:lnSpc>
                <a:spcPct val="100000"/>
              </a:lnSpc>
              <a:defRPr sz="6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9"/>
            <a:ext cx="4953000" cy="9153524"/>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576072"/>
            <a:ext cx="4949826" cy="3995927"/>
          </a:xfrm>
        </p:spPr>
        <p:txBody>
          <a:bodyPr rIns="0"/>
          <a:lstStyle>
            <a:lvl1pPr>
              <a:lnSpc>
                <a:spcPct val="11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62675" y="576072"/>
            <a:ext cx="4942078"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384048"/>
            <a:ext cx="4949825" cy="4210177"/>
          </a:xfrm>
        </p:spPr>
        <p:txBody>
          <a:bodyPr/>
          <a:lstStyle>
            <a:lvl1pPr>
              <a:lnSpc>
                <a:spcPct val="100000"/>
              </a:lnSpc>
              <a:defRPr sz="6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3110583"/>
          </a:xfrm>
        </p:spPr>
        <p:txBody>
          <a:bodyPr/>
          <a:lstStyle>
            <a:lvl1pPr>
              <a:lnSpc>
                <a:spcPct val="100000"/>
              </a:lnSpc>
              <a:spcBef>
                <a:spcPts val="0"/>
              </a:spcBef>
              <a:defRPr sz="68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16790"/>
            <a:ext cx="4951413" cy="9188588"/>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80000" y="576072"/>
            <a:ext cx="1216152" cy="1214462"/>
          </a:xfrm>
        </p:spPr>
        <p:txBody>
          <a:bodyPr anchor="ctr"/>
          <a:lstStyle>
            <a:lvl1pPr algn="ctr">
              <a:defRPr sz="16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581024" y="12823285"/>
            <a:ext cx="4956176" cy="381000"/>
          </a:xfrm>
        </p:spPr>
        <p:txBody>
          <a:bodyPr/>
          <a:lstStyle/>
          <a:p>
            <a:endParaRPr lang="en-US" dirty="0"/>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18288000"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80000" y="576072"/>
            <a:ext cx="1216152" cy="1216152"/>
          </a:xfrm>
        </p:spPr>
        <p:txBody>
          <a:bodyPr anchor="ctr"/>
          <a:lstStyle>
            <a:lvl1pPr algn="ctr">
              <a:defRPr sz="16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80000" y="2476500"/>
            <a:ext cx="6675120"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576072" y="6096000"/>
            <a:ext cx="2323642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80000" y="6477000"/>
            <a:ext cx="1216152" cy="1216152"/>
          </a:xfrm>
        </p:spPr>
        <p:txBody>
          <a:bodyPr anchor="ctr"/>
          <a:lstStyle>
            <a:lvl1pPr algn="ctr">
              <a:defRPr sz="16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80000" y="8382000"/>
            <a:ext cx="6675120"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1524000"/>
            <a:ext cx="4948428" cy="304800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defRPr sz="2800">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576000" y="1523872"/>
            <a:ext cx="11044239" cy="4572128"/>
          </a:xfrm>
        </p:spPr>
        <p:txBody>
          <a:bodyPr rIns="457200"/>
          <a:lstStyle>
            <a:lvl1pPr>
              <a:lnSpc>
                <a:spcPct val="110000"/>
              </a:lnSpc>
              <a:defRPr sz="68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09297527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E4F73B63-FCC7-DAFC-5E97-E0D29B2DBF2C}"/>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576000" y="576072"/>
            <a:ext cx="4942078" cy="3995928"/>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00" y="384048"/>
            <a:ext cx="11036994" cy="4210177"/>
          </a:xfrm>
        </p:spPr>
        <p:txBody>
          <a:bodyPr rIns="457200"/>
          <a:lstStyle>
            <a:lvl1pPr>
              <a:lnSpc>
                <a:spcPct val="100000"/>
              </a:lnSpc>
              <a:defRPr sz="6800">
                <a:solidFill>
                  <a:schemeClr val="tx2"/>
                </a:solidFill>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581024" y="12823285"/>
            <a:ext cx="4956176" cy="381000"/>
          </a:xfrm>
        </p:spPr>
        <p:txBody>
          <a:bodyPr/>
          <a:lstStyle/>
          <a:p>
            <a:endParaRPr lang="en-US" dirty="0"/>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1276776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399592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6415" y="576071"/>
            <a:ext cx="4956048"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1"/>
            <a:ext cx="4956048"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1"/>
            <a:ext cx="4946904"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581024" y="12823285"/>
            <a:ext cx="4956176" cy="381000"/>
          </a:xfrm>
        </p:spPr>
        <p:txBody>
          <a:bodyPr/>
          <a:lstStyle/>
          <a:p>
            <a:endParaRPr lang="en-US" dirty="0"/>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6666415" y="6673850"/>
            <a:ext cx="4956048"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12763500" y="6673850"/>
            <a:ext cx="4956048"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18859499" y="6673850"/>
            <a:ext cx="4946904"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00" y="576072"/>
            <a:ext cx="4949825" cy="399592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499" y="1524000"/>
            <a:ext cx="4956048" cy="399910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80000" y="576072"/>
            <a:ext cx="402336" cy="403225"/>
          </a:xfrm>
        </p:spPr>
        <p:txBody>
          <a:bodyPr/>
          <a:lstStyle>
            <a:lvl1pPr>
              <a:defRPr sz="14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80000" y="1524000"/>
            <a:ext cx="4953000" cy="399910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523999"/>
            <a:ext cx="4946904" cy="3999099"/>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499" y="7623594"/>
            <a:ext cx="4956048" cy="399829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80000" y="6694631"/>
            <a:ext cx="402336" cy="403225"/>
          </a:xfrm>
        </p:spPr>
        <p:txBody>
          <a:bodyPr/>
          <a:lstStyle>
            <a:lvl1pPr>
              <a:defRPr sz="14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80000" y="7623594"/>
            <a:ext cx="4956048" cy="3998291"/>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623594"/>
            <a:ext cx="4946904" cy="3998287"/>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576000" y="12816000"/>
            <a:ext cx="4956176" cy="381000"/>
          </a:xfrm>
        </p:spPr>
        <p:txBody>
          <a:bodyPr/>
          <a:lstStyle/>
          <a:p>
            <a:endParaRPr lang="en-US" dirty="0"/>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384048"/>
            <a:ext cx="11039475" cy="3413126"/>
          </a:xfrm>
        </p:spPr>
        <p:txBody>
          <a:bodyPr rIns="457200"/>
          <a:lstStyle>
            <a:lvl1pPr>
              <a:lnSpc>
                <a:spcPct val="100000"/>
              </a:lnSpc>
              <a:defRPr sz="6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6099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1278000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6096000" y="6083300"/>
            <a:ext cx="0" cy="61118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1278000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46904"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70675" y="3041649"/>
            <a:ext cx="4951413"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76073"/>
            <a:ext cx="11041253" cy="12571602"/>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576000" y="12816000"/>
            <a:ext cx="4956176" cy="381000"/>
          </a:xfrm>
        </p:spPr>
        <p:txBody>
          <a:bodyPr/>
          <a:lstStyle/>
          <a:p>
            <a:endParaRPr lang="en-US" dirty="0"/>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00" y="3041649"/>
            <a:ext cx="4956175"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56175"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71500"/>
            <a:ext cx="17137063" cy="12579350"/>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576000" y="12816000"/>
            <a:ext cx="4956176" cy="381000"/>
          </a:xfrm>
        </p:spPr>
        <p:txBody>
          <a:bodyPr/>
          <a:lstStyle/>
          <a:p>
            <a:endParaRPr lang="en-US" dirty="0"/>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00" y="12479147"/>
            <a:ext cx="11038445"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4" name="Picture 3" descr="IBM 8-bar logo">
            <a:extLst>
              <a:ext uri="{FF2B5EF4-FFF2-40B4-BE49-F238E27FC236}">
                <a16:creationId xmlns:a16="http://schemas.microsoft.com/office/drawing/2014/main" id="{81A5AEF9-6465-6773-9724-1305F8245375}"/>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77850" y="571500"/>
            <a:ext cx="23226713"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576000" y="3044825"/>
            <a:ext cx="2462402"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576000" y="6096000"/>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576000" y="9140825"/>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12780000" y="3044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12780000" y="6096000"/>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12780000" y="9140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3044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096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140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3044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096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140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3"/>
            <a:ext cx="4949825" cy="399592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76000"/>
            <a:ext cx="17145000" cy="11623675"/>
          </a:xfrm>
        </p:spPr>
        <p:txBody>
          <a:bodyPr anchor="ctr"/>
          <a:lstStyle>
            <a:lvl1pPr algn="ctr">
              <a:defRPr>
                <a:solidFill>
                  <a:schemeClr val="tx1"/>
                </a:solidFill>
              </a:defRPr>
            </a:lvl1pPr>
          </a:lstStyle>
          <a:p>
            <a:r>
              <a:rPr lang="en-US"/>
              <a:t>Click icon to add table</a:t>
            </a:r>
            <a:endParaRPr lang="en-US" dirty="0"/>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152704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6667500" y="12782487"/>
            <a:ext cx="5524500" cy="425450"/>
          </a:xfrm>
        </p:spPr>
        <p:txBody>
          <a:bodyPr anchor="b" anchorCtr="0"/>
          <a:lstStyle>
            <a:lvl1pPr>
              <a:defRPr sz="1600">
                <a:latin typeface="IBM Plex Sans" panose="020B0503050203000203" pitchFamily="34" charset="0"/>
              </a:defRPr>
            </a:lvl1pPr>
            <a:lvl2pPr>
              <a:defRPr sz="1600"/>
            </a:lvl2pPr>
            <a:lvl3pPr>
              <a:defRPr sz="1600"/>
            </a:lvl3pPr>
            <a:lvl4pPr>
              <a:defRPr sz="1600"/>
            </a:lvl4pPr>
            <a:lvl5pPr>
              <a:defRPr sz="1600"/>
            </a:lvl5pPr>
          </a:lstStyle>
          <a:p>
            <a:pPr lvl="0"/>
            <a:r>
              <a:rPr lang="en-US" dirty="0"/>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hasCustomPrompt="1"/>
          </p:nvPr>
        </p:nvSpPr>
        <p:spPr>
          <a:xfrm>
            <a:off x="576000" y="3044825"/>
            <a:ext cx="4943475" cy="9150350"/>
          </a:xfrm>
        </p:spPr>
        <p:txBody>
          <a:bodyPr/>
          <a:lstStyle>
            <a:lvl1pPr>
              <a:defRPr sz="2800">
                <a:latin typeface="+mj-lt"/>
              </a:defRPr>
            </a:lvl1pPr>
            <a:lvl2pPr>
              <a:defRPr sz="2800">
                <a:latin typeface="+mj-lt"/>
              </a:defRPr>
            </a:lvl2pPr>
            <a:lvl3pPr>
              <a:defRPr sz="2800">
                <a:latin typeface="+mj-lt"/>
              </a:defRPr>
            </a:lvl3pPr>
            <a:lvl4pPr>
              <a:defRPr sz="2800">
                <a:latin typeface="+mj-lt"/>
              </a:defRPr>
            </a:lvl4pPr>
            <a:lvl5pPr>
              <a:defRPr sz="2800">
                <a:latin typeface="+mj-lt"/>
              </a:defRPr>
            </a:lvl5pPr>
          </a:lstStyle>
          <a:p>
            <a:pPr>
              <a:lnSpc>
                <a:spcPct val="110000"/>
              </a:lnSpc>
            </a:pPr>
            <a:r>
              <a:rPr lang="en-US" sz="2800" dirty="0">
                <a:latin typeface="IBM Plex Sans Light" panose="020B0403050203000203" pitchFamily="34" charset="0"/>
              </a:rPr>
              <a:t>Lorem ipsum dolor sit </a:t>
            </a:r>
            <a:r>
              <a:rPr lang="en-US" sz="2800" dirty="0" err="1">
                <a:latin typeface="IBM Plex Sans Light" panose="020B0403050203000203" pitchFamily="34" charset="0"/>
              </a:rPr>
              <a:t>amet</a:t>
            </a:r>
            <a:r>
              <a:rPr lang="en-US" sz="2800" dirty="0">
                <a:latin typeface="IBM Plex Sans Light" panose="020B0403050203000203" pitchFamily="34" charset="0"/>
              </a:rPr>
              <a:t> </a:t>
            </a:r>
            <a:r>
              <a:rPr lang="en-US" sz="2800" dirty="0" err="1">
                <a:latin typeface="IBM Plex Sans Light" panose="020B0403050203000203" pitchFamily="34" charset="0"/>
              </a:rPr>
              <a:t>donec</a:t>
            </a:r>
            <a:r>
              <a:rPr lang="en-US" sz="2800" dirty="0">
                <a:latin typeface="IBM Plex Sans Light" panose="020B0403050203000203" pitchFamily="34" charset="0"/>
              </a:rPr>
              <a:t> </a:t>
            </a:r>
            <a:r>
              <a:rPr lang="en-US" sz="2800" dirty="0" err="1">
                <a:latin typeface="IBM Plex Sans Light" panose="020B0403050203000203" pitchFamily="34" charset="0"/>
              </a:rPr>
              <a:t>quam</a:t>
            </a:r>
            <a:r>
              <a:rPr lang="en-US" sz="2800" dirty="0">
                <a:latin typeface="IBM Plex Sans Light" panose="020B0403050203000203" pitchFamily="34" charset="0"/>
              </a:rPr>
              <a:t> </a:t>
            </a:r>
            <a:r>
              <a:rPr lang="en-US" sz="2800" dirty="0" err="1">
                <a:latin typeface="IBM Plex Sans Light" panose="020B0403050203000203" pitchFamily="34" charset="0"/>
              </a:rPr>
              <a:t>felis</a:t>
            </a:r>
            <a:r>
              <a:rPr lang="en-US" sz="2800" dirty="0">
                <a:latin typeface="IBM Plex Sans Light" panose="020B0403050203000203" pitchFamily="34" charset="0"/>
              </a:rPr>
              <a:t> </a:t>
            </a:r>
            <a:r>
              <a:rPr lang="en-US" sz="2800" dirty="0" err="1">
                <a:latin typeface="IBM Plex Sans Light" panose="020B0403050203000203" pitchFamily="34" charset="0"/>
              </a:rPr>
              <a:t>ultricies</a:t>
            </a:r>
            <a:r>
              <a:rPr lang="en-US" sz="2800" dirty="0">
                <a:latin typeface="IBM Plex Sans Light" panose="020B0403050203000203" pitchFamily="34" charset="0"/>
              </a:rPr>
              <a:t> </a:t>
            </a:r>
            <a:r>
              <a:rPr lang="en-US" sz="2800" dirty="0" err="1">
                <a:latin typeface="IBM Plex Sans Light" panose="020B0403050203000203" pitchFamily="34" charset="0"/>
              </a:rPr>
              <a:t>nec</a:t>
            </a:r>
            <a:r>
              <a:rPr lang="en-US" sz="2800" dirty="0">
                <a:latin typeface="IBM Plex Sans Light" panose="020B0403050203000203" pitchFamily="34" charset="0"/>
              </a:rPr>
              <a:t> </a:t>
            </a:r>
            <a:r>
              <a:rPr lang="en-US" sz="2800" dirty="0" err="1">
                <a:latin typeface="IBM Plex Sans Light" panose="020B0403050203000203" pitchFamily="34" charset="0"/>
              </a:rPr>
              <a:t>pellentesque</a:t>
            </a:r>
            <a:r>
              <a:rPr lang="en-US" sz="2800" dirty="0">
                <a:latin typeface="IBM Plex Sans Light" panose="020B0403050203000203" pitchFamily="34" charset="0"/>
              </a:rPr>
              <a:t> </a:t>
            </a:r>
            <a:r>
              <a:rPr lang="en-US" sz="2800" dirty="0" err="1">
                <a:latin typeface="IBM Plex Sans Light" panose="020B0403050203000203" pitchFamily="34" charset="0"/>
              </a:rPr>
              <a:t>eu</a:t>
            </a:r>
            <a:r>
              <a:rPr lang="en-US" sz="2800" dirty="0">
                <a:latin typeface="IBM Plex Sans Light" panose="020B0403050203000203" pitchFamily="34" charset="0"/>
              </a:rPr>
              <a:t> </a:t>
            </a:r>
            <a:r>
              <a:rPr lang="en-US" sz="2800" dirty="0" err="1">
                <a:latin typeface="IBM Plex Sans Light" panose="020B0403050203000203" pitchFamily="34" charset="0"/>
              </a:rPr>
              <a:t>pretium</a:t>
            </a:r>
            <a:r>
              <a:rPr lang="en-US" sz="2800" dirty="0">
                <a:latin typeface="IBM Plex Sans Light" panose="020B0403050203000203" pitchFamily="34" charset="0"/>
              </a:rPr>
              <a:t> </a:t>
            </a:r>
            <a:r>
              <a:rPr lang="en-US" sz="2800" dirty="0" err="1">
                <a:latin typeface="IBM Plex Sans Light" panose="020B0403050203000203" pitchFamily="34" charset="0"/>
              </a:rPr>
              <a:t>quis</a:t>
            </a:r>
            <a:r>
              <a:rPr lang="en-US" sz="2800" dirty="0">
                <a:latin typeface="IBM Plex Sans Light" panose="020B0403050203000203" pitchFamily="34" charset="0"/>
              </a:rPr>
              <a:t> sem. </a:t>
            </a:r>
            <a:r>
              <a:rPr lang="en-US" sz="2800" dirty="0" err="1">
                <a:latin typeface="IBM Plex Sans Light" panose="020B0403050203000203" pitchFamily="34" charset="0"/>
              </a:rPr>
              <a:t>Nulla</a:t>
            </a:r>
            <a:r>
              <a:rPr lang="en-US" sz="2800" dirty="0">
                <a:latin typeface="IBM Plex Sans Light" panose="020B0403050203000203" pitchFamily="34" charset="0"/>
              </a:rPr>
              <a:t> </a:t>
            </a:r>
            <a:r>
              <a:rPr lang="en-US" sz="2800" dirty="0" err="1">
                <a:latin typeface="IBM Plex Sans Light" panose="020B0403050203000203" pitchFamily="34" charset="0"/>
              </a:rPr>
              <a:t>conset</a:t>
            </a:r>
            <a:r>
              <a:rPr lang="en-US" sz="2800" dirty="0">
                <a:latin typeface="IBM Plex Sans Light" panose="020B0403050203000203" pitchFamily="34" charset="0"/>
              </a:rPr>
              <a:t> </a:t>
            </a:r>
            <a:r>
              <a:rPr lang="en-US" sz="2800" dirty="0" err="1">
                <a:latin typeface="IBM Plex Sans Light" panose="020B0403050203000203" pitchFamily="34" charset="0"/>
              </a:rPr>
              <a:t>massa</a:t>
            </a:r>
            <a:r>
              <a:rPr lang="en-US" sz="2800" dirty="0">
                <a:latin typeface="IBM Plex Sans Light" panose="020B0403050203000203" pitchFamily="34" charset="0"/>
              </a:rPr>
              <a:t> </a:t>
            </a:r>
            <a:r>
              <a:rPr lang="en-US" sz="2800" dirty="0" err="1">
                <a:latin typeface="IBM Plex Sans Light" panose="020B0403050203000203" pitchFamily="34" charset="0"/>
              </a:rPr>
              <a:t>quis</a:t>
            </a:r>
            <a:r>
              <a:rPr lang="en-US" sz="2800" dirty="0">
                <a:latin typeface="IBM Plex Sans Light" panose="020B0403050203000203" pitchFamily="34" charset="0"/>
              </a:rPr>
              <a:t> </a:t>
            </a:r>
            <a:r>
              <a:rPr lang="en-US" sz="2800" dirty="0" err="1">
                <a:latin typeface="IBM Plex Sans Light" panose="020B0403050203000203" pitchFamily="34" charset="0"/>
              </a:rPr>
              <a:t>enim</a:t>
            </a:r>
            <a:r>
              <a:rPr lang="en-US" sz="2800" dirty="0">
                <a:latin typeface="IBM Plex Sans Light" panose="020B0403050203000203" pitchFamily="34" charset="0"/>
              </a:rPr>
              <a:t>.</a:t>
            </a: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576000" y="12816000"/>
            <a:ext cx="4956176" cy="381000"/>
          </a:xfrm>
        </p:spPr>
        <p:txBody>
          <a:bodyPr/>
          <a:lstStyle/>
          <a:p>
            <a:endParaRPr lang="en-US" dirty="0"/>
          </a:p>
        </p:txBody>
      </p:sp>
    </p:spTree>
    <p:extLst>
      <p:ext uri="{BB962C8B-B14F-4D97-AF65-F5344CB8AC3E}">
        <p14:creationId xmlns:p14="http://schemas.microsoft.com/office/powerpoint/2010/main" val="326491035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384048"/>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62675"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76000" y="12816000"/>
            <a:ext cx="4956176" cy="381000"/>
          </a:xfrm>
        </p:spPr>
        <p:txBody>
          <a:bodyPr/>
          <a:lstStyle/>
          <a:p>
            <a:endParaRPr lang="en-US" dirty="0"/>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384048"/>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80000"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3" name="Footer Placeholder 3">
            <a:extLst>
              <a:ext uri="{FF2B5EF4-FFF2-40B4-BE49-F238E27FC236}">
                <a16:creationId xmlns:a16="http://schemas.microsoft.com/office/drawing/2014/main" id="{F5CA4A6F-2777-D002-EE9E-92C246A4DA85}"/>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576000" y="12816000"/>
            <a:ext cx="4956176" cy="381000"/>
          </a:xfrm>
        </p:spPr>
        <p:txBody>
          <a:bodyPr/>
          <a:lstStyle/>
          <a:p>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8171922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71499"/>
            <a:ext cx="11043132" cy="12578663"/>
          </a:xfrm>
          <a:solidFill>
            <a:srgbClr val="E0E0E0"/>
          </a:solidFill>
        </p:spPr>
        <p:txBody>
          <a:bodyPr anchor="ctr"/>
          <a:lstStyle>
            <a:lvl1pPr algn="ctr">
              <a:defRPr>
                <a:solidFill>
                  <a:schemeClr val="accent5"/>
                </a:solidFill>
              </a:defRPr>
            </a:lvl1pPr>
          </a:lstStyle>
          <a:p>
            <a:r>
              <a:rPr lang="en-US" dirty="0"/>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00"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00" y="1512000"/>
            <a:ext cx="10099675" cy="9147175"/>
          </a:xfrm>
        </p:spPr>
        <p:txBody>
          <a:bodyPr/>
          <a:lstStyle>
            <a:lvl1pPr>
              <a:lnSpc>
                <a:spcPct val="100000"/>
              </a:lnSpc>
              <a:defRPr sz="8400">
                <a:solidFill>
                  <a:schemeClr val="tx2"/>
                </a:solidFill>
              </a:defRPr>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12763499" y="569913"/>
            <a:ext cx="11043132" cy="125802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4942078" cy="4210050"/>
          </a:xfrm>
        </p:spPr>
        <p:txBody>
          <a:bodyPr/>
          <a:lstStyle>
            <a:lvl1pPr>
              <a:lnSpc>
                <a:spcPct val="100000"/>
              </a:lnSpc>
              <a:defRPr sz="6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6675" y="574675"/>
            <a:ext cx="4953000" cy="11617318"/>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74675"/>
            <a:ext cx="4941888" cy="11620500"/>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76000" y="12816000"/>
            <a:ext cx="4956176" cy="381000"/>
          </a:xfrm>
        </p:spPr>
        <p:txBody>
          <a:bodyPr/>
          <a:lstStyle/>
          <a:p>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4303940"/>
      </p:ext>
    </p:extLst>
  </p:cSld>
  <p:clrMapOvr>
    <a:masterClrMapping/>
  </p:clrMapOvr>
  <p:transition spd="med"/>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11036491" cy="2663825"/>
          </a:xfrm>
        </p:spPr>
        <p:txBody>
          <a:bodyPr rIns="457200"/>
          <a:lstStyle>
            <a:lvl1pPr>
              <a:lnSpc>
                <a:spcPct val="100000"/>
              </a:lnSpc>
              <a:defRPr sz="6800">
                <a:solidFill>
                  <a:schemeClr val="tx2"/>
                </a:solidFill>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6000" y="309600"/>
            <a:ext cx="17141825" cy="8832850"/>
          </a:xfrm>
        </p:spPr>
        <p:txBody>
          <a:bodyPr/>
          <a:lstStyle>
            <a:lvl1pPr>
              <a:defRPr sz="168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517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468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867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76000" y="1282328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Footer text (optional)</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65"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64" r:id="rId43"/>
    <p:sldLayoutId id="2147483940" r:id="rId44"/>
    <p:sldLayoutId id="2147483960" r:id="rId45"/>
    <p:sldLayoutId id="2147483943" r:id="rId46"/>
    <p:sldLayoutId id="2147483963" r:id="rId47"/>
    <p:sldLayoutId id="2147483941" r:id="rId48"/>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9" orient="horz" pos="3840" userDrawn="1">
          <p15:clr>
            <a:srgbClr val="EE5396"/>
          </p15:clr>
        </p15:guide>
        <p15:guide id="20" orient="horz" pos="958" userDrawn="1">
          <p15:clr>
            <a:srgbClr val="EE5396"/>
          </p15:clr>
        </p15:guide>
        <p15:guide id="25" orient="horz" pos="7682" userDrawn="1">
          <p15:clr>
            <a:srgbClr val="EE5396"/>
          </p15:clr>
        </p15:guide>
        <p15:guide id="26" pos="7680">
          <p15:clr>
            <a:srgbClr val="0F62FE"/>
          </p15:clr>
        </p15:guide>
        <p15:guide id="27" pos="11520">
          <p15:clr>
            <a:srgbClr val="0F62FE"/>
          </p15:clr>
        </p15:guide>
        <p15:guide id="30" orient="horz" pos="1918" userDrawn="1">
          <p15:clr>
            <a:srgbClr val="EE5396"/>
          </p15:clr>
        </p15:guide>
        <p15:guide id="32" orient="horz" pos="6720" userDrawn="1">
          <p15:clr>
            <a:srgbClr val="EE5396"/>
          </p15:clr>
        </p15:guide>
        <p15:guide id="33" orient="horz" pos="2880" userDrawn="1">
          <p15:clr>
            <a:srgbClr val="EE5396"/>
          </p15:clr>
        </p15:guide>
        <p15:guide id="34" orient="horz" pos="4800" userDrawn="1">
          <p15:clr>
            <a:srgbClr val="EE5396"/>
          </p15:clr>
        </p15:guide>
        <p15:guide id="35" orient="horz" pos="5758" userDrawn="1">
          <p15:clr>
            <a:srgbClr val="EE5396"/>
          </p15:clr>
        </p15:guide>
        <p15:guide id="36" orient="horz" pos="8284" userDrawn="1">
          <p15:clr>
            <a:srgbClr val="9FCC3B"/>
          </p15:clr>
        </p15:guide>
        <p15:guide id="37" orient="horz" pos="360"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mailto:dbenner@us.ibm.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mailto:dbenner@us.ibm.com" TargetMode="External"/><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hyperlink" Target="https://youtu.be/JIRqdeNl2cU?si=kCnEK4h-0-TUz-2a&amp;t=87"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3E0ECB40-3591-00DB-EA8F-2AB46AC8E534}"/>
              </a:ext>
            </a:extLst>
          </p:cNvPr>
          <p:cNvPicPr>
            <a:picLocks noGrp="1" noChangeAspect="1"/>
          </p:cNvPicPr>
          <p:nvPr>
            <p:ph type="pic" sz="quarter" idx="11"/>
          </p:nvPr>
        </p:nvPicPr>
        <p:blipFill>
          <a:blip r:embed="rId3"/>
          <a:srcRect/>
          <a:stretch/>
        </p:blipFill>
        <p:spPr>
          <a:xfrm>
            <a:off x="20" y="-1"/>
            <a:ext cx="24387155" cy="12195175"/>
          </a:xfrm>
          <a:noFill/>
        </p:spPr>
      </p:pic>
      <p:sp>
        <p:nvSpPr>
          <p:cNvPr id="4" name="Text Placeholder 3">
            <a:extLst>
              <a:ext uri="{FF2B5EF4-FFF2-40B4-BE49-F238E27FC236}">
                <a16:creationId xmlns:a16="http://schemas.microsoft.com/office/drawing/2014/main" id="{66C6E6D6-034D-0B86-21EF-331BBC8ACF0B}"/>
              </a:ext>
            </a:extLst>
          </p:cNvPr>
          <p:cNvSpPr>
            <a:spLocks noGrp="1"/>
          </p:cNvSpPr>
          <p:nvPr>
            <p:ph type="body" sz="quarter" idx="12"/>
          </p:nvPr>
        </p:nvSpPr>
        <p:spPr>
          <a:xfrm>
            <a:off x="576000" y="12166599"/>
            <a:ext cx="4942455" cy="1074293"/>
          </a:xfrm>
        </p:spPr>
        <p:txBody>
          <a:bodyPr anchor="b">
            <a:normAutofit fontScale="92500"/>
          </a:bodyPr>
          <a:lstStyle/>
          <a:p>
            <a:pPr>
              <a:spcAft>
                <a:spcPts val="600"/>
              </a:spcAft>
            </a:pPr>
            <a:r>
              <a:rPr lang="en-US" dirty="0"/>
              <a:t>Daniel Benner</a:t>
            </a:r>
            <a:br>
              <a:rPr lang="en-US" dirty="0"/>
            </a:br>
            <a:r>
              <a:rPr lang="en-US" dirty="0"/>
              <a:t>Partner Technical Specialist - Partner</a:t>
            </a:r>
          </a:p>
        </p:txBody>
      </p:sp>
      <p:sp>
        <p:nvSpPr>
          <p:cNvPr id="5" name="Text Placeholder 4">
            <a:extLst>
              <a:ext uri="{FF2B5EF4-FFF2-40B4-BE49-F238E27FC236}">
                <a16:creationId xmlns:a16="http://schemas.microsoft.com/office/drawing/2014/main" id="{2C8B0768-851E-E6C9-CC65-4B5EC23E1AEF}"/>
              </a:ext>
            </a:extLst>
          </p:cNvPr>
          <p:cNvSpPr>
            <a:spLocks noGrp="1"/>
          </p:cNvSpPr>
          <p:nvPr>
            <p:ph type="body" sz="quarter" idx="13"/>
          </p:nvPr>
        </p:nvSpPr>
        <p:spPr>
          <a:xfrm>
            <a:off x="6671501" y="12166600"/>
            <a:ext cx="4947412" cy="1077014"/>
          </a:xfrm>
        </p:spPr>
        <p:txBody>
          <a:bodyPr anchor="b">
            <a:normAutofit/>
          </a:bodyPr>
          <a:lstStyle/>
          <a:p>
            <a:pPr>
              <a:spcAft>
                <a:spcPts val="600"/>
              </a:spcAft>
            </a:pPr>
            <a:r>
              <a:rPr lang="en-US" dirty="0">
                <a:hlinkClick r:id="rId4"/>
              </a:rPr>
              <a:t>dbenner@us.ibm.com</a:t>
            </a:r>
            <a:r>
              <a:rPr lang="en-US" dirty="0"/>
              <a:t> </a:t>
            </a:r>
          </a:p>
          <a:p>
            <a:pPr>
              <a:spcAft>
                <a:spcPts val="600"/>
              </a:spcAft>
            </a:pPr>
            <a:r>
              <a:rPr lang="en-US" dirty="0"/>
              <a:t>512.825.6186</a:t>
            </a:r>
          </a:p>
        </p:txBody>
      </p:sp>
      <p:sp>
        <p:nvSpPr>
          <p:cNvPr id="3" name="Title 2">
            <a:extLst>
              <a:ext uri="{FF2B5EF4-FFF2-40B4-BE49-F238E27FC236}">
                <a16:creationId xmlns:a16="http://schemas.microsoft.com/office/drawing/2014/main" id="{02126D7B-9102-E21E-2B99-B968818162B8}"/>
              </a:ext>
            </a:extLst>
          </p:cNvPr>
          <p:cNvSpPr>
            <a:spLocks noGrp="1"/>
          </p:cNvSpPr>
          <p:nvPr>
            <p:ph type="title"/>
          </p:nvPr>
        </p:nvSpPr>
        <p:spPr>
          <a:xfrm>
            <a:off x="288805" y="311152"/>
            <a:ext cx="7462812" cy="5563176"/>
          </a:xfrm>
          <a:solidFill>
            <a:schemeClr val="bg1"/>
          </a:solidFill>
        </p:spPr>
        <p:txBody>
          <a:bodyPr anchor="ctr">
            <a:noAutofit/>
          </a:bodyPr>
          <a:lstStyle/>
          <a:p>
            <a:pPr algn="ctr"/>
            <a:br>
              <a:rPr lang="en-US" sz="8800" dirty="0"/>
            </a:br>
            <a:r>
              <a:rPr lang="en-US" sz="8800" dirty="0"/>
              <a:t>IBM watson</a:t>
            </a:r>
            <a:r>
              <a:rPr lang="en-US" sz="8800" b="1" dirty="0">
                <a:solidFill>
                  <a:schemeClr val="accent1">
                    <a:lumMod val="75000"/>
                  </a:schemeClr>
                </a:solidFill>
              </a:rPr>
              <a:t>x</a:t>
            </a:r>
            <a:r>
              <a:rPr lang="en-US" sz="8800" dirty="0"/>
              <a:t> Orchestrate Advanced Workshop</a:t>
            </a:r>
            <a:br>
              <a:rPr lang="en-US" sz="8800" dirty="0"/>
            </a:br>
            <a:endParaRPr lang="en-US" sz="8800" dirty="0"/>
          </a:p>
        </p:txBody>
      </p:sp>
      <p:pic>
        <p:nvPicPr>
          <p:cNvPr id="6" name="Picture 5" descr="A logo with a robot on it&#10;&#10;AI-generated content may be incorrect.">
            <a:extLst>
              <a:ext uri="{FF2B5EF4-FFF2-40B4-BE49-F238E27FC236}">
                <a16:creationId xmlns:a16="http://schemas.microsoft.com/office/drawing/2014/main" id="{A803BBBC-D593-E392-3E03-ADA827A2A168}"/>
              </a:ext>
            </a:extLst>
          </p:cNvPr>
          <p:cNvPicPr>
            <a:picLocks noChangeAspect="1"/>
          </p:cNvPicPr>
          <p:nvPr/>
        </p:nvPicPr>
        <p:blipFill>
          <a:blip r:embed="rId5"/>
          <a:stretch>
            <a:fillRect/>
          </a:stretch>
        </p:blipFill>
        <p:spPr>
          <a:xfrm>
            <a:off x="17124217" y="5068050"/>
            <a:ext cx="6447679" cy="6492093"/>
          </a:xfrm>
          <a:prstGeom prst="rect">
            <a:avLst/>
          </a:prstGeom>
        </p:spPr>
      </p:pic>
    </p:spTree>
    <p:extLst>
      <p:ext uri="{BB962C8B-B14F-4D97-AF65-F5344CB8AC3E}">
        <p14:creationId xmlns:p14="http://schemas.microsoft.com/office/powerpoint/2010/main" val="386839039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7DE005-36E2-1079-1471-D8A1DBB62A4A}"/>
              </a:ext>
            </a:extLst>
          </p:cNvPr>
          <p:cNvSpPr>
            <a:spLocks noGrp="1"/>
          </p:cNvSpPr>
          <p:nvPr>
            <p:ph type="title"/>
          </p:nvPr>
        </p:nvSpPr>
        <p:spPr>
          <a:xfrm>
            <a:off x="576000" y="384048"/>
            <a:ext cx="14704105" cy="2663825"/>
          </a:xfrm>
        </p:spPr>
        <p:txBody>
          <a:bodyPr/>
          <a:lstStyle/>
          <a:p>
            <a:r>
              <a:rPr lang="en-US" dirty="0"/>
              <a:t>Your coaches for the workshop</a:t>
            </a:r>
          </a:p>
        </p:txBody>
      </p:sp>
      <p:sp>
        <p:nvSpPr>
          <p:cNvPr id="8" name="Rounded Rectangle 7">
            <a:extLst>
              <a:ext uri="{FF2B5EF4-FFF2-40B4-BE49-F238E27FC236}">
                <a16:creationId xmlns:a16="http://schemas.microsoft.com/office/drawing/2014/main" id="{560AB2AF-BE29-CB09-AB79-E7283E1973CF}"/>
              </a:ext>
            </a:extLst>
          </p:cNvPr>
          <p:cNvSpPr/>
          <p:nvPr/>
        </p:nvSpPr>
        <p:spPr bwMode="auto">
          <a:xfrm>
            <a:off x="1347537" y="4443536"/>
            <a:ext cx="3561347" cy="3200400"/>
          </a:xfrm>
          <a:prstGeom prst="round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 name="Rounded Rectangle 8">
            <a:extLst>
              <a:ext uri="{FF2B5EF4-FFF2-40B4-BE49-F238E27FC236}">
                <a16:creationId xmlns:a16="http://schemas.microsoft.com/office/drawing/2014/main" id="{11417079-1F0A-BAF5-166E-EF879FA8BDCE}"/>
              </a:ext>
            </a:extLst>
          </p:cNvPr>
          <p:cNvSpPr/>
          <p:nvPr/>
        </p:nvSpPr>
        <p:spPr bwMode="auto">
          <a:xfrm>
            <a:off x="5823284" y="4443536"/>
            <a:ext cx="3561347" cy="3200400"/>
          </a:xfrm>
          <a:prstGeom prst="round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Rounded Rectangle 9">
            <a:extLst>
              <a:ext uri="{FF2B5EF4-FFF2-40B4-BE49-F238E27FC236}">
                <a16:creationId xmlns:a16="http://schemas.microsoft.com/office/drawing/2014/main" id="{2E04B11E-95AD-43D3-D4CA-4E0C0F6375BC}"/>
              </a:ext>
            </a:extLst>
          </p:cNvPr>
          <p:cNvSpPr/>
          <p:nvPr/>
        </p:nvSpPr>
        <p:spPr bwMode="auto">
          <a:xfrm>
            <a:off x="10299031" y="4443536"/>
            <a:ext cx="3561347" cy="3200400"/>
          </a:xfrm>
          <a:prstGeom prst="round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Rounded Rectangle 10">
            <a:extLst>
              <a:ext uri="{FF2B5EF4-FFF2-40B4-BE49-F238E27FC236}">
                <a16:creationId xmlns:a16="http://schemas.microsoft.com/office/drawing/2014/main" id="{ED446AD8-167F-5546-F534-DF1804B3F269}"/>
              </a:ext>
            </a:extLst>
          </p:cNvPr>
          <p:cNvSpPr/>
          <p:nvPr/>
        </p:nvSpPr>
        <p:spPr bwMode="auto">
          <a:xfrm>
            <a:off x="14774778" y="4395409"/>
            <a:ext cx="3561347" cy="3200400"/>
          </a:xfrm>
          <a:prstGeom prst="round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2" name="Rounded Rectangle 11">
            <a:extLst>
              <a:ext uri="{FF2B5EF4-FFF2-40B4-BE49-F238E27FC236}">
                <a16:creationId xmlns:a16="http://schemas.microsoft.com/office/drawing/2014/main" id="{9BC7BAFB-8BBA-C36F-B79B-AFC5DC9C8C63}"/>
              </a:ext>
            </a:extLst>
          </p:cNvPr>
          <p:cNvSpPr/>
          <p:nvPr/>
        </p:nvSpPr>
        <p:spPr bwMode="auto">
          <a:xfrm>
            <a:off x="19250526" y="4299157"/>
            <a:ext cx="3561347" cy="3200400"/>
          </a:xfrm>
          <a:prstGeom prst="round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TextBox 12">
            <a:extLst>
              <a:ext uri="{FF2B5EF4-FFF2-40B4-BE49-F238E27FC236}">
                <a16:creationId xmlns:a16="http://schemas.microsoft.com/office/drawing/2014/main" id="{3347F7D3-7B19-6CC5-A942-91DB1D8D963B}"/>
              </a:ext>
            </a:extLst>
          </p:cNvPr>
          <p:cNvSpPr txBox="1"/>
          <p:nvPr/>
        </p:nvSpPr>
        <p:spPr>
          <a:xfrm>
            <a:off x="1347537" y="7988968"/>
            <a:ext cx="3513221"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2438400">
              <a:spcBef>
                <a:spcPts val="2900"/>
              </a:spcBef>
              <a:buSzPct val="100000"/>
            </a:pPr>
            <a:r>
              <a:rPr lang="en-US" sz="4400" kern="0" dirty="0">
                <a:solidFill>
                  <a:srgbClr val="000000"/>
                </a:solidFill>
                <a:ea typeface="+mj-ea"/>
                <a:cs typeface="+mj-cs"/>
                <a:sym typeface="IBM Plex Sans Light"/>
              </a:rPr>
              <a:t>Sara </a:t>
            </a:r>
            <a:r>
              <a:rPr lang="en-US" sz="4400" kern="0" dirty="0" err="1">
                <a:solidFill>
                  <a:srgbClr val="000000"/>
                </a:solidFill>
                <a:ea typeface="+mj-ea"/>
                <a:cs typeface="+mj-cs"/>
                <a:sym typeface="IBM Plex Sans Light"/>
              </a:rPr>
              <a:t>Hrnciar</a:t>
            </a:r>
            <a:endParaRPr lang="en-US" sz="4400" kern="0" dirty="0">
              <a:solidFill>
                <a:srgbClr val="000000"/>
              </a:solidFill>
              <a:ea typeface="+mj-ea"/>
              <a:cs typeface="+mj-cs"/>
              <a:sym typeface="IBM Plex Sans Light"/>
            </a:endParaRPr>
          </a:p>
          <a:p>
            <a:pPr algn="ctr" defTabSz="2438400">
              <a:spcBef>
                <a:spcPts val="2900"/>
              </a:spcBef>
              <a:buSzPct val="100000"/>
            </a:pPr>
            <a:r>
              <a:rPr lang="en-US" kern="0" dirty="0">
                <a:solidFill>
                  <a:srgbClr val="000000"/>
                </a:solidFill>
                <a:ea typeface="+mj-ea"/>
                <a:cs typeface="+mj-cs"/>
                <a:sym typeface="IBM Plex Sans Light"/>
              </a:rPr>
              <a:t>TD SYNNEX</a:t>
            </a:r>
          </a:p>
        </p:txBody>
      </p:sp>
      <p:sp>
        <p:nvSpPr>
          <p:cNvPr id="14" name="TextBox 13">
            <a:extLst>
              <a:ext uri="{FF2B5EF4-FFF2-40B4-BE49-F238E27FC236}">
                <a16:creationId xmlns:a16="http://schemas.microsoft.com/office/drawing/2014/main" id="{98907A9D-0A30-A334-45D9-AA796553EA87}"/>
              </a:ext>
            </a:extLst>
          </p:cNvPr>
          <p:cNvSpPr txBox="1"/>
          <p:nvPr/>
        </p:nvSpPr>
        <p:spPr>
          <a:xfrm>
            <a:off x="5823284" y="7988968"/>
            <a:ext cx="3513221"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2438400">
              <a:spcBef>
                <a:spcPts val="2900"/>
              </a:spcBef>
              <a:buSzPct val="100000"/>
            </a:pPr>
            <a:r>
              <a:rPr lang="en-US" sz="4400" kern="0" dirty="0">
                <a:solidFill>
                  <a:srgbClr val="000000"/>
                </a:solidFill>
                <a:ea typeface="+mj-ea"/>
                <a:cs typeface="+mj-cs"/>
                <a:sym typeface="IBM Plex Sans Light"/>
              </a:rPr>
              <a:t>Collin Stiffler</a:t>
            </a:r>
          </a:p>
          <a:p>
            <a:pPr algn="ctr" defTabSz="2438400">
              <a:spcBef>
                <a:spcPts val="2900"/>
              </a:spcBef>
              <a:buSzPct val="100000"/>
            </a:pPr>
            <a:r>
              <a:rPr lang="en-US" kern="0" dirty="0">
                <a:solidFill>
                  <a:srgbClr val="000000"/>
                </a:solidFill>
                <a:ea typeface="+mj-ea"/>
                <a:cs typeface="+mj-cs"/>
                <a:sym typeface="IBM Plex Sans Light"/>
              </a:rPr>
              <a:t>IBM</a:t>
            </a:r>
          </a:p>
        </p:txBody>
      </p:sp>
      <p:sp>
        <p:nvSpPr>
          <p:cNvPr id="15" name="TextBox 14">
            <a:extLst>
              <a:ext uri="{FF2B5EF4-FFF2-40B4-BE49-F238E27FC236}">
                <a16:creationId xmlns:a16="http://schemas.microsoft.com/office/drawing/2014/main" id="{0AA119EE-A0F1-BA81-BC29-1D091BA4B8BA}"/>
              </a:ext>
            </a:extLst>
          </p:cNvPr>
          <p:cNvSpPr txBox="1"/>
          <p:nvPr/>
        </p:nvSpPr>
        <p:spPr>
          <a:xfrm>
            <a:off x="10299031" y="7988968"/>
            <a:ext cx="3513221"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2438400">
              <a:spcBef>
                <a:spcPts val="2900"/>
              </a:spcBef>
              <a:buSzPct val="100000"/>
            </a:pPr>
            <a:r>
              <a:rPr lang="en-US" sz="4400" kern="0" dirty="0">
                <a:solidFill>
                  <a:srgbClr val="000000"/>
                </a:solidFill>
                <a:ea typeface="+mj-ea"/>
                <a:cs typeface="+mj-cs"/>
                <a:sym typeface="IBM Plex Sans Light"/>
              </a:rPr>
              <a:t>Daniel Benner</a:t>
            </a:r>
          </a:p>
          <a:p>
            <a:pPr algn="ctr" defTabSz="2438400">
              <a:spcBef>
                <a:spcPts val="2900"/>
              </a:spcBef>
              <a:buSzPct val="100000"/>
            </a:pPr>
            <a:r>
              <a:rPr lang="en-US" kern="0" dirty="0">
                <a:solidFill>
                  <a:srgbClr val="000000"/>
                </a:solidFill>
                <a:ea typeface="+mj-ea"/>
                <a:cs typeface="+mj-cs"/>
                <a:sym typeface="IBM Plex Sans Light"/>
              </a:rPr>
              <a:t>IBM</a:t>
            </a:r>
          </a:p>
        </p:txBody>
      </p:sp>
      <p:sp>
        <p:nvSpPr>
          <p:cNvPr id="16" name="TextBox 15">
            <a:extLst>
              <a:ext uri="{FF2B5EF4-FFF2-40B4-BE49-F238E27FC236}">
                <a16:creationId xmlns:a16="http://schemas.microsoft.com/office/drawing/2014/main" id="{30CD929F-460B-F1C2-5332-D25DC1815344}"/>
              </a:ext>
            </a:extLst>
          </p:cNvPr>
          <p:cNvSpPr txBox="1"/>
          <p:nvPr/>
        </p:nvSpPr>
        <p:spPr>
          <a:xfrm>
            <a:off x="14774778" y="7988968"/>
            <a:ext cx="3513221"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2438400">
              <a:spcBef>
                <a:spcPts val="2900"/>
              </a:spcBef>
              <a:buSzPct val="100000"/>
            </a:pPr>
            <a:r>
              <a:rPr lang="en-US" sz="4400" kern="0" dirty="0">
                <a:solidFill>
                  <a:srgbClr val="000000"/>
                </a:solidFill>
                <a:ea typeface="+mj-ea"/>
                <a:cs typeface="+mj-cs"/>
                <a:sym typeface="IBM Plex Sans Light"/>
              </a:rPr>
              <a:t>Sofia Southard</a:t>
            </a:r>
          </a:p>
          <a:p>
            <a:pPr algn="ctr" defTabSz="2438400">
              <a:spcBef>
                <a:spcPts val="2900"/>
              </a:spcBef>
              <a:buSzPct val="100000"/>
            </a:pPr>
            <a:r>
              <a:rPr lang="en-US" kern="0" dirty="0">
                <a:solidFill>
                  <a:srgbClr val="000000"/>
                </a:solidFill>
                <a:ea typeface="+mj-ea"/>
                <a:cs typeface="+mj-cs"/>
                <a:sym typeface="IBM Plex Sans Light"/>
              </a:rPr>
              <a:t>IBM</a:t>
            </a:r>
          </a:p>
        </p:txBody>
      </p:sp>
      <p:sp>
        <p:nvSpPr>
          <p:cNvPr id="17" name="TextBox 16">
            <a:extLst>
              <a:ext uri="{FF2B5EF4-FFF2-40B4-BE49-F238E27FC236}">
                <a16:creationId xmlns:a16="http://schemas.microsoft.com/office/drawing/2014/main" id="{57043092-CD08-8FD9-B3A0-7CB27DA25731}"/>
              </a:ext>
            </a:extLst>
          </p:cNvPr>
          <p:cNvSpPr txBox="1"/>
          <p:nvPr/>
        </p:nvSpPr>
        <p:spPr>
          <a:xfrm>
            <a:off x="19250525" y="7988968"/>
            <a:ext cx="3513221"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2438400">
              <a:spcBef>
                <a:spcPts val="2900"/>
              </a:spcBef>
              <a:buSzPct val="100000"/>
            </a:pPr>
            <a:r>
              <a:rPr lang="en-US" sz="4400" kern="0" dirty="0">
                <a:solidFill>
                  <a:srgbClr val="000000"/>
                </a:solidFill>
                <a:ea typeface="+mj-ea"/>
                <a:cs typeface="+mj-cs"/>
                <a:sym typeface="IBM Plex Sans Light"/>
              </a:rPr>
              <a:t>Eugene Jung</a:t>
            </a:r>
          </a:p>
          <a:p>
            <a:pPr algn="ctr" defTabSz="2438400">
              <a:spcBef>
                <a:spcPts val="2900"/>
              </a:spcBef>
              <a:buSzPct val="100000"/>
            </a:pPr>
            <a:r>
              <a:rPr lang="en-US" kern="0" dirty="0">
                <a:solidFill>
                  <a:srgbClr val="000000"/>
                </a:solidFill>
                <a:ea typeface="+mj-ea"/>
                <a:cs typeface="+mj-cs"/>
                <a:sym typeface="IBM Plex Sans Light"/>
              </a:rPr>
              <a:t>IBM</a:t>
            </a:r>
          </a:p>
        </p:txBody>
      </p:sp>
      <p:pic>
        <p:nvPicPr>
          <p:cNvPr id="19" name="Picture 18">
            <a:extLst>
              <a:ext uri="{FF2B5EF4-FFF2-40B4-BE49-F238E27FC236}">
                <a16:creationId xmlns:a16="http://schemas.microsoft.com/office/drawing/2014/main" id="{579C8AA5-D27F-7C17-FEE3-BAFD1091916F}"/>
              </a:ext>
            </a:extLst>
          </p:cNvPr>
          <p:cNvPicPr>
            <a:picLocks noChangeAspect="1"/>
          </p:cNvPicPr>
          <p:nvPr/>
        </p:nvPicPr>
        <p:blipFill>
          <a:blip r:embed="rId3"/>
          <a:stretch>
            <a:fillRect/>
          </a:stretch>
        </p:blipFill>
        <p:spPr>
          <a:xfrm>
            <a:off x="19983449" y="5068509"/>
            <a:ext cx="2095500" cy="1854200"/>
          </a:xfrm>
          <a:prstGeom prst="rect">
            <a:avLst/>
          </a:prstGeom>
        </p:spPr>
      </p:pic>
      <p:pic>
        <p:nvPicPr>
          <p:cNvPr id="20" name="Picture 19">
            <a:extLst>
              <a:ext uri="{FF2B5EF4-FFF2-40B4-BE49-F238E27FC236}">
                <a16:creationId xmlns:a16="http://schemas.microsoft.com/office/drawing/2014/main" id="{0885CCAB-1A2A-ED02-F7F2-53A93E6A87C7}"/>
              </a:ext>
            </a:extLst>
          </p:cNvPr>
          <p:cNvPicPr>
            <a:picLocks noChangeAspect="1"/>
          </p:cNvPicPr>
          <p:nvPr/>
        </p:nvPicPr>
        <p:blipFill>
          <a:blip r:embed="rId4"/>
          <a:stretch>
            <a:fillRect/>
          </a:stretch>
        </p:blipFill>
        <p:spPr>
          <a:xfrm>
            <a:off x="6384758" y="5013762"/>
            <a:ext cx="2438400" cy="2260600"/>
          </a:xfrm>
          <a:prstGeom prst="rect">
            <a:avLst/>
          </a:prstGeom>
        </p:spPr>
      </p:pic>
      <p:pic>
        <p:nvPicPr>
          <p:cNvPr id="21" name="Picture 20">
            <a:extLst>
              <a:ext uri="{FF2B5EF4-FFF2-40B4-BE49-F238E27FC236}">
                <a16:creationId xmlns:a16="http://schemas.microsoft.com/office/drawing/2014/main" id="{1D9C09C0-60CE-8154-082E-E686527F620B}"/>
              </a:ext>
            </a:extLst>
          </p:cNvPr>
          <p:cNvPicPr>
            <a:picLocks noChangeAspect="1"/>
          </p:cNvPicPr>
          <p:nvPr/>
        </p:nvPicPr>
        <p:blipFill>
          <a:blip r:embed="rId5"/>
          <a:stretch>
            <a:fillRect/>
          </a:stretch>
        </p:blipFill>
        <p:spPr>
          <a:xfrm>
            <a:off x="1827797" y="4937562"/>
            <a:ext cx="2476500" cy="2413000"/>
          </a:xfrm>
          <a:prstGeom prst="rect">
            <a:avLst/>
          </a:prstGeom>
        </p:spPr>
      </p:pic>
      <p:pic>
        <p:nvPicPr>
          <p:cNvPr id="22" name="Picture 21">
            <a:extLst>
              <a:ext uri="{FF2B5EF4-FFF2-40B4-BE49-F238E27FC236}">
                <a16:creationId xmlns:a16="http://schemas.microsoft.com/office/drawing/2014/main" id="{F357042E-3912-EEF8-E8C3-3FAC56AA27D7}"/>
              </a:ext>
            </a:extLst>
          </p:cNvPr>
          <p:cNvPicPr>
            <a:picLocks noChangeAspect="1"/>
          </p:cNvPicPr>
          <p:nvPr/>
        </p:nvPicPr>
        <p:blipFill>
          <a:blip r:embed="rId6"/>
          <a:stretch>
            <a:fillRect/>
          </a:stretch>
        </p:blipFill>
        <p:spPr>
          <a:xfrm>
            <a:off x="15329901" y="4878009"/>
            <a:ext cx="2451100" cy="2235200"/>
          </a:xfrm>
          <a:prstGeom prst="rect">
            <a:avLst/>
          </a:prstGeom>
        </p:spPr>
      </p:pic>
      <p:pic>
        <p:nvPicPr>
          <p:cNvPr id="23" name="Picture 22">
            <a:extLst>
              <a:ext uri="{FF2B5EF4-FFF2-40B4-BE49-F238E27FC236}">
                <a16:creationId xmlns:a16="http://schemas.microsoft.com/office/drawing/2014/main" id="{829996B4-A522-F055-BD7F-35569C78F3F0}"/>
              </a:ext>
            </a:extLst>
          </p:cNvPr>
          <p:cNvPicPr>
            <a:picLocks noChangeAspect="1"/>
          </p:cNvPicPr>
          <p:nvPr/>
        </p:nvPicPr>
        <p:blipFill>
          <a:blip r:embed="rId7"/>
          <a:stretch>
            <a:fillRect/>
          </a:stretch>
        </p:blipFill>
        <p:spPr>
          <a:xfrm>
            <a:off x="10828755" y="4950198"/>
            <a:ext cx="2501900" cy="2286000"/>
          </a:xfrm>
          <a:prstGeom prst="rect">
            <a:avLst/>
          </a:prstGeom>
        </p:spPr>
      </p:pic>
    </p:spTree>
    <p:extLst>
      <p:ext uri="{BB962C8B-B14F-4D97-AF65-F5344CB8AC3E}">
        <p14:creationId xmlns:p14="http://schemas.microsoft.com/office/powerpoint/2010/main" val="310183476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51F86-AE2F-2C59-57E5-742E89BF11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CCBDA0-2186-7836-D7CC-3412D592A9B5}"/>
              </a:ext>
            </a:extLst>
          </p:cNvPr>
          <p:cNvSpPr>
            <a:spLocks noGrp="1"/>
          </p:cNvSpPr>
          <p:nvPr>
            <p:ph type="title"/>
          </p:nvPr>
        </p:nvSpPr>
        <p:spPr>
          <a:xfrm>
            <a:off x="576000" y="576072"/>
            <a:ext cx="4949825" cy="1525588"/>
          </a:xfrm>
        </p:spPr>
        <p:txBody>
          <a:bodyPr>
            <a:normAutofit/>
          </a:bodyPr>
          <a:lstStyle/>
          <a:p>
            <a:r>
              <a:rPr lang="en-US" dirty="0"/>
              <a:t>About Daniel Benner</a:t>
            </a:r>
          </a:p>
        </p:txBody>
      </p:sp>
      <p:sp>
        <p:nvSpPr>
          <p:cNvPr id="7" name="Text Placeholder 6">
            <a:extLst>
              <a:ext uri="{FF2B5EF4-FFF2-40B4-BE49-F238E27FC236}">
                <a16:creationId xmlns:a16="http://schemas.microsoft.com/office/drawing/2014/main" id="{0BEE4946-C86C-E9DE-0093-6B63E0D16B11}"/>
              </a:ext>
            </a:extLst>
          </p:cNvPr>
          <p:cNvSpPr>
            <a:spLocks noGrp="1"/>
          </p:cNvSpPr>
          <p:nvPr>
            <p:ph type="body" sz="quarter" idx="12"/>
          </p:nvPr>
        </p:nvSpPr>
        <p:spPr>
          <a:xfrm>
            <a:off x="576000" y="3041649"/>
            <a:ext cx="5776674" cy="9153525"/>
          </a:xfrm>
        </p:spPr>
        <p:txBody>
          <a:bodyPr>
            <a:normAutofit/>
          </a:bodyPr>
          <a:lstStyle/>
          <a:p>
            <a:pPr>
              <a:spcAft>
                <a:spcPts val="600"/>
              </a:spcAft>
            </a:pPr>
            <a:r>
              <a:rPr lang="en-US" sz="4400" b="1" dirty="0"/>
              <a:t>Daniel Benner</a:t>
            </a:r>
            <a:br>
              <a:rPr lang="en-US" dirty="0"/>
            </a:br>
            <a:r>
              <a:rPr lang="en-US" b="1" dirty="0">
                <a:solidFill>
                  <a:schemeClr val="accent1"/>
                </a:solidFill>
              </a:rPr>
              <a:t>Partner Technical Specialist – Partners (PTS-P)</a:t>
            </a:r>
          </a:p>
          <a:p>
            <a:pPr>
              <a:spcAft>
                <a:spcPts val="600"/>
              </a:spcAft>
            </a:pPr>
            <a:endParaRPr lang="en-US" dirty="0"/>
          </a:p>
          <a:p>
            <a:pPr>
              <a:spcAft>
                <a:spcPts val="600"/>
              </a:spcAft>
            </a:pPr>
            <a:r>
              <a:rPr lang="en-US" b="1" dirty="0"/>
              <a:t>Work Interests:</a:t>
            </a:r>
          </a:p>
          <a:p>
            <a:pPr marL="457200" indent="-457200">
              <a:spcAft>
                <a:spcPts val="600"/>
              </a:spcAft>
              <a:buFont typeface="Arial" panose="020B0604020202020204" pitchFamily="34" charset="0"/>
              <a:buChar char="•"/>
            </a:pPr>
            <a:r>
              <a:rPr lang="en-US" dirty="0"/>
              <a:t>Design Thinking</a:t>
            </a:r>
          </a:p>
          <a:p>
            <a:pPr marL="457200" indent="-457200">
              <a:spcAft>
                <a:spcPts val="600"/>
              </a:spcAft>
              <a:buFont typeface="Arial" panose="020B0604020202020204" pitchFamily="34" charset="0"/>
              <a:buChar char="•"/>
            </a:pPr>
            <a:r>
              <a:rPr lang="en-US" dirty="0"/>
              <a:t>Agentic AI</a:t>
            </a:r>
          </a:p>
          <a:p>
            <a:pPr marL="457200" indent="-457200">
              <a:spcAft>
                <a:spcPts val="600"/>
              </a:spcAft>
              <a:buFont typeface="Arial" panose="020B0604020202020204" pitchFamily="34" charset="0"/>
              <a:buChar char="•"/>
            </a:pPr>
            <a:r>
              <a:rPr lang="en-US" dirty="0"/>
              <a:t>Automation </a:t>
            </a:r>
          </a:p>
          <a:p>
            <a:pPr marL="457200" indent="-457200">
              <a:spcAft>
                <a:spcPts val="600"/>
              </a:spcAft>
              <a:buFont typeface="Arial" panose="020B0604020202020204" pitchFamily="34" charset="0"/>
              <a:buChar char="•"/>
            </a:pPr>
            <a:endParaRPr lang="en-US" dirty="0"/>
          </a:p>
          <a:p>
            <a:pPr>
              <a:spcAft>
                <a:spcPts val="600"/>
              </a:spcAft>
            </a:pPr>
            <a:r>
              <a:rPr lang="en-US" b="1" dirty="0"/>
              <a:t>Hobbies:</a:t>
            </a:r>
          </a:p>
          <a:p>
            <a:pPr marL="457200" indent="-457200">
              <a:spcAft>
                <a:spcPts val="600"/>
              </a:spcAft>
              <a:buFont typeface="Arial" panose="020B0604020202020204" pitchFamily="34" charset="0"/>
              <a:buChar char="•"/>
            </a:pPr>
            <a:r>
              <a:rPr lang="en-US" dirty="0"/>
              <a:t>Sailing (costal, blue water)</a:t>
            </a:r>
          </a:p>
          <a:p>
            <a:pPr marL="457200" indent="-457200">
              <a:spcAft>
                <a:spcPts val="600"/>
              </a:spcAft>
              <a:buFont typeface="Arial" panose="020B0604020202020204" pitchFamily="34" charset="0"/>
              <a:buChar char="•"/>
            </a:pPr>
            <a:r>
              <a:rPr lang="en-US" dirty="0"/>
              <a:t>Mountain biking (trail, downhill)</a:t>
            </a:r>
          </a:p>
          <a:p>
            <a:pPr marL="457200" indent="-457200">
              <a:spcAft>
                <a:spcPts val="600"/>
              </a:spcAft>
              <a:buFont typeface="Arial" panose="020B0604020202020204" pitchFamily="34" charset="0"/>
              <a:buChar char="•"/>
            </a:pPr>
            <a:r>
              <a:rPr lang="en-US" dirty="0"/>
              <a:t>Trials (motorcycle w/o seats)</a:t>
            </a:r>
          </a:p>
          <a:p>
            <a:pPr marL="457200" indent="-457200">
              <a:spcAft>
                <a:spcPts val="600"/>
              </a:spcAft>
              <a:buFont typeface="Arial" panose="020B0604020202020204" pitchFamily="34" charset="0"/>
              <a:buChar char="•"/>
            </a:pPr>
            <a:r>
              <a:rPr lang="en-US" dirty="0"/>
              <a:t>Garage band (karaoke, percussion)</a:t>
            </a:r>
          </a:p>
          <a:p>
            <a:pPr marL="457200" indent="-457200">
              <a:spcAft>
                <a:spcPts val="600"/>
              </a:spcAft>
              <a:buFont typeface="Arial" panose="020B0604020202020204" pitchFamily="34" charset="0"/>
              <a:buChar char="•"/>
            </a:pPr>
            <a:r>
              <a:rPr lang="en-US" dirty="0"/>
              <a:t>Movies</a:t>
            </a:r>
          </a:p>
          <a:p>
            <a:pPr marL="457200" indent="-457200">
              <a:spcAft>
                <a:spcPts val="600"/>
              </a:spcAft>
              <a:buFont typeface="Arial" panose="020B0604020202020204" pitchFamily="34" charset="0"/>
              <a:buChar char="•"/>
            </a:pPr>
            <a:endParaRPr lang="en-US" dirty="0"/>
          </a:p>
        </p:txBody>
      </p:sp>
      <p:sp>
        <p:nvSpPr>
          <p:cNvPr id="6" name="Text Placeholder 4">
            <a:extLst>
              <a:ext uri="{FF2B5EF4-FFF2-40B4-BE49-F238E27FC236}">
                <a16:creationId xmlns:a16="http://schemas.microsoft.com/office/drawing/2014/main" id="{B5A38A73-8D64-7575-A286-47EF7FB66100}"/>
              </a:ext>
            </a:extLst>
          </p:cNvPr>
          <p:cNvSpPr>
            <a:spLocks noGrp="1"/>
          </p:cNvSpPr>
          <p:nvPr>
            <p:ph type="body" sz="quarter" idx="13"/>
          </p:nvPr>
        </p:nvSpPr>
        <p:spPr>
          <a:xfrm>
            <a:off x="6670675" y="3041649"/>
            <a:ext cx="4951413" cy="1361909"/>
          </a:xfrm>
        </p:spPr>
        <p:txBody>
          <a:bodyPr>
            <a:normAutofit/>
          </a:bodyPr>
          <a:lstStyle/>
          <a:p>
            <a:pPr>
              <a:spcAft>
                <a:spcPts val="600"/>
              </a:spcAft>
            </a:pPr>
            <a:r>
              <a:rPr lang="en-US" dirty="0">
                <a:hlinkClick r:id="rId3"/>
              </a:rPr>
              <a:t>dbenner@us.ibm.com</a:t>
            </a:r>
            <a:r>
              <a:rPr lang="en-US" dirty="0"/>
              <a:t> </a:t>
            </a:r>
          </a:p>
          <a:p>
            <a:pPr>
              <a:spcAft>
                <a:spcPts val="600"/>
              </a:spcAft>
            </a:pPr>
            <a:r>
              <a:rPr lang="en-US" dirty="0"/>
              <a:t>512.825.6186</a:t>
            </a:r>
          </a:p>
        </p:txBody>
      </p:sp>
      <p:pic>
        <p:nvPicPr>
          <p:cNvPr id="4" name="Picture 3" descr="A large room with a large window&#10;&#10;AI-generated content may be incorrect.">
            <a:extLst>
              <a:ext uri="{FF2B5EF4-FFF2-40B4-BE49-F238E27FC236}">
                <a16:creationId xmlns:a16="http://schemas.microsoft.com/office/drawing/2014/main" id="{D8872D2C-1D77-1EF3-07F7-F41B4E5A8A2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2763500" y="576073"/>
            <a:ext cx="11041253" cy="12571602"/>
          </a:xfrm>
          <a:prstGeom prst="rect">
            <a:avLst/>
          </a:prstGeom>
          <a:noFill/>
        </p:spPr>
      </p:pic>
      <p:sp>
        <p:nvSpPr>
          <p:cNvPr id="24" name="Footer Placeholder 5">
            <a:extLst>
              <a:ext uri="{FF2B5EF4-FFF2-40B4-BE49-F238E27FC236}">
                <a16:creationId xmlns:a16="http://schemas.microsoft.com/office/drawing/2014/main" id="{C276228D-758B-CEF6-0E81-C0210D8C5CCB}"/>
              </a:ext>
            </a:extLst>
          </p:cNvPr>
          <p:cNvSpPr>
            <a:spLocks noGrp="1"/>
          </p:cNvSpPr>
          <p:nvPr>
            <p:ph type="ftr" sz="quarter" idx="18"/>
          </p:nvPr>
        </p:nvSpPr>
        <p:spPr>
          <a:xfrm>
            <a:off x="576000" y="12816000"/>
            <a:ext cx="4956176" cy="381000"/>
          </a:xfrm>
        </p:spPr>
        <p:txBody>
          <a:bodyPr/>
          <a:lstStyle/>
          <a:p>
            <a:endParaRPr lang="en-US"/>
          </a:p>
        </p:txBody>
      </p:sp>
      <p:sp>
        <p:nvSpPr>
          <p:cNvPr id="3" name="TextBox 2">
            <a:extLst>
              <a:ext uri="{FF2B5EF4-FFF2-40B4-BE49-F238E27FC236}">
                <a16:creationId xmlns:a16="http://schemas.microsoft.com/office/drawing/2014/main" id="{3745EF3A-DDD9-B9C8-3487-DD103FFB5E03}"/>
              </a:ext>
            </a:extLst>
          </p:cNvPr>
          <p:cNvSpPr txBox="1"/>
          <p:nvPr/>
        </p:nvSpPr>
        <p:spPr>
          <a:xfrm>
            <a:off x="13965123" y="2333415"/>
            <a:ext cx="9168063"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r>
              <a:rPr lang="en-US" kern="0" dirty="0">
                <a:solidFill>
                  <a:schemeClr val="bg1"/>
                </a:solidFill>
                <a:ea typeface="+mj-ea"/>
                <a:cs typeface="+mj-cs"/>
                <a:sym typeface="IBM Plex Sans Light"/>
              </a:rPr>
              <a:t>what skills will do you have in the garage?</a:t>
            </a:r>
          </a:p>
        </p:txBody>
      </p:sp>
      <p:pic>
        <p:nvPicPr>
          <p:cNvPr id="5" name="Picture 4">
            <a:extLst>
              <a:ext uri="{FF2B5EF4-FFF2-40B4-BE49-F238E27FC236}">
                <a16:creationId xmlns:a16="http://schemas.microsoft.com/office/drawing/2014/main" id="{7D6C67B0-828A-AC2E-5F99-067DF59B79C5}"/>
              </a:ext>
            </a:extLst>
          </p:cNvPr>
          <p:cNvPicPr>
            <a:picLocks noChangeAspect="1"/>
          </p:cNvPicPr>
          <p:nvPr/>
        </p:nvPicPr>
        <p:blipFill>
          <a:blip r:embed="rId5"/>
          <a:stretch>
            <a:fillRect/>
          </a:stretch>
        </p:blipFill>
        <p:spPr>
          <a:xfrm>
            <a:off x="13640573" y="9297200"/>
            <a:ext cx="5106947" cy="3115388"/>
          </a:xfrm>
          <a:prstGeom prst="rect">
            <a:avLst/>
          </a:prstGeom>
        </p:spPr>
      </p:pic>
      <p:pic>
        <p:nvPicPr>
          <p:cNvPr id="8" name="Picture 7">
            <a:extLst>
              <a:ext uri="{FF2B5EF4-FFF2-40B4-BE49-F238E27FC236}">
                <a16:creationId xmlns:a16="http://schemas.microsoft.com/office/drawing/2014/main" id="{8091C7EE-D061-FF3B-9FE3-CE7E7EDDEA1C}"/>
              </a:ext>
            </a:extLst>
          </p:cNvPr>
          <p:cNvPicPr>
            <a:picLocks noChangeAspect="1"/>
          </p:cNvPicPr>
          <p:nvPr/>
        </p:nvPicPr>
        <p:blipFill>
          <a:blip r:embed="rId6"/>
          <a:stretch>
            <a:fillRect/>
          </a:stretch>
        </p:blipFill>
        <p:spPr>
          <a:xfrm>
            <a:off x="13965123" y="5812204"/>
            <a:ext cx="4377460" cy="3115387"/>
          </a:xfrm>
          <a:prstGeom prst="rect">
            <a:avLst/>
          </a:prstGeom>
        </p:spPr>
      </p:pic>
      <p:pic>
        <p:nvPicPr>
          <p:cNvPr id="10" name="Picture 9" descr="A person on a motorcycle&#10;&#10;AI-generated content may be incorrect.">
            <a:extLst>
              <a:ext uri="{FF2B5EF4-FFF2-40B4-BE49-F238E27FC236}">
                <a16:creationId xmlns:a16="http://schemas.microsoft.com/office/drawing/2014/main" id="{EE353192-370B-9D94-1183-CF715BD35E3E}"/>
              </a:ext>
            </a:extLst>
          </p:cNvPr>
          <p:cNvPicPr>
            <a:picLocks noChangeAspect="1"/>
          </p:cNvPicPr>
          <p:nvPr/>
        </p:nvPicPr>
        <p:blipFill>
          <a:blip r:embed="rId7"/>
          <a:stretch>
            <a:fillRect/>
          </a:stretch>
        </p:blipFill>
        <p:spPr>
          <a:xfrm>
            <a:off x="18994402" y="8318839"/>
            <a:ext cx="3263507" cy="4093749"/>
          </a:xfrm>
          <a:prstGeom prst="rect">
            <a:avLst/>
          </a:prstGeom>
        </p:spPr>
      </p:pic>
      <p:pic>
        <p:nvPicPr>
          <p:cNvPr id="11" name="Picture 10">
            <a:extLst>
              <a:ext uri="{FF2B5EF4-FFF2-40B4-BE49-F238E27FC236}">
                <a16:creationId xmlns:a16="http://schemas.microsoft.com/office/drawing/2014/main" id="{B467EFB6-7689-7B14-E24E-6F658CD9CF65}"/>
              </a:ext>
            </a:extLst>
          </p:cNvPr>
          <p:cNvPicPr>
            <a:picLocks noChangeAspect="1"/>
          </p:cNvPicPr>
          <p:nvPr/>
        </p:nvPicPr>
        <p:blipFill>
          <a:blip r:embed="rId8"/>
          <a:stretch>
            <a:fillRect/>
          </a:stretch>
        </p:blipFill>
        <p:spPr>
          <a:xfrm>
            <a:off x="8551862" y="6984763"/>
            <a:ext cx="4761442" cy="5210411"/>
          </a:xfrm>
          <a:prstGeom prst="rect">
            <a:avLst/>
          </a:prstGeom>
        </p:spPr>
      </p:pic>
      <p:cxnSp>
        <p:nvCxnSpPr>
          <p:cNvPr id="13" name="Straight Arrow Connector 12">
            <a:extLst>
              <a:ext uri="{FF2B5EF4-FFF2-40B4-BE49-F238E27FC236}">
                <a16:creationId xmlns:a16="http://schemas.microsoft.com/office/drawing/2014/main" id="{07275EF9-EC50-CEF8-B34D-BD0B84016245}"/>
              </a:ext>
            </a:extLst>
          </p:cNvPr>
          <p:cNvCxnSpPr>
            <a:cxnSpLocks/>
          </p:cNvCxnSpPr>
          <p:nvPr/>
        </p:nvCxnSpPr>
        <p:spPr bwMode="auto">
          <a:xfrm flipH="1">
            <a:off x="2581240" y="7618411"/>
            <a:ext cx="2044548" cy="63899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6939884A-0CA1-0643-3BB7-AA7ADF42AC6E}"/>
              </a:ext>
            </a:extLst>
          </p:cNvPr>
          <p:cNvSpPr txBox="1"/>
          <p:nvPr/>
        </p:nvSpPr>
        <p:spPr>
          <a:xfrm>
            <a:off x="4646098" y="7350379"/>
            <a:ext cx="2796988"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too many?</a:t>
            </a:r>
          </a:p>
        </p:txBody>
      </p:sp>
    </p:spTree>
    <p:extLst>
      <p:ext uri="{BB962C8B-B14F-4D97-AF65-F5344CB8AC3E}">
        <p14:creationId xmlns:p14="http://schemas.microsoft.com/office/powerpoint/2010/main" val="139674398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2410A1-76A4-EFF3-F3E5-A92A8313D781}"/>
              </a:ext>
            </a:extLst>
          </p:cNvPr>
          <p:cNvSpPr>
            <a:spLocks noGrp="1"/>
          </p:cNvSpPr>
          <p:nvPr>
            <p:ph type="title"/>
          </p:nvPr>
        </p:nvSpPr>
        <p:spPr/>
        <p:txBody>
          <a:bodyPr/>
          <a:lstStyle/>
          <a:p>
            <a:r>
              <a:rPr lang="en-US" dirty="0"/>
              <a:t>F1 passing video</a:t>
            </a:r>
            <a:br>
              <a:rPr lang="en-US" dirty="0"/>
            </a:br>
            <a:r>
              <a:rPr lang="en-US" dirty="0"/>
              <a:t>1:27 – 2:04</a:t>
            </a:r>
          </a:p>
        </p:txBody>
      </p:sp>
      <p:sp>
        <p:nvSpPr>
          <p:cNvPr id="6" name="Footer Placeholder 5">
            <a:extLst>
              <a:ext uri="{FF2B5EF4-FFF2-40B4-BE49-F238E27FC236}">
                <a16:creationId xmlns:a16="http://schemas.microsoft.com/office/drawing/2014/main" id="{9035FC26-1CB9-5AE5-0BAE-B26BCDF53C54}"/>
              </a:ext>
            </a:extLst>
          </p:cNvPr>
          <p:cNvSpPr>
            <a:spLocks noGrp="1"/>
          </p:cNvSpPr>
          <p:nvPr>
            <p:ph type="ftr" sz="quarter" idx="18"/>
          </p:nvPr>
        </p:nvSpPr>
        <p:spPr/>
        <p:txBody>
          <a:bodyPr/>
          <a:lstStyle/>
          <a:p>
            <a:endParaRPr lang="en-US" dirty="0"/>
          </a:p>
        </p:txBody>
      </p:sp>
      <p:pic>
        <p:nvPicPr>
          <p:cNvPr id="9" name="Picture 8" descr="A race track with people and cars&#10;&#10;AI-generated content may be incorrect.">
            <a:hlinkClick r:id="rId3"/>
            <a:extLst>
              <a:ext uri="{FF2B5EF4-FFF2-40B4-BE49-F238E27FC236}">
                <a16:creationId xmlns:a16="http://schemas.microsoft.com/office/drawing/2014/main" id="{2EBE246E-8B1F-06F7-3852-28E4AA69257D}"/>
              </a:ext>
            </a:extLst>
          </p:cNvPr>
          <p:cNvPicPr>
            <a:picLocks noChangeAspect="1"/>
          </p:cNvPicPr>
          <p:nvPr/>
        </p:nvPicPr>
        <p:blipFill>
          <a:blip r:embed="rId4"/>
          <a:stretch>
            <a:fillRect/>
          </a:stretch>
        </p:blipFill>
        <p:spPr>
          <a:xfrm>
            <a:off x="4614820" y="3047873"/>
            <a:ext cx="15157534" cy="8472138"/>
          </a:xfrm>
          <a:prstGeom prst="rect">
            <a:avLst/>
          </a:prstGeom>
        </p:spPr>
      </p:pic>
    </p:spTree>
    <p:extLst>
      <p:ext uri="{BB962C8B-B14F-4D97-AF65-F5344CB8AC3E}">
        <p14:creationId xmlns:p14="http://schemas.microsoft.com/office/powerpoint/2010/main" val="253446065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AEEA-5D4C-1E14-8D74-5ACD379B06AE}"/>
              </a:ext>
            </a:extLst>
          </p:cNvPr>
          <p:cNvSpPr>
            <a:spLocks noGrp="1"/>
          </p:cNvSpPr>
          <p:nvPr>
            <p:ph type="title"/>
          </p:nvPr>
        </p:nvSpPr>
        <p:spPr>
          <a:xfrm>
            <a:off x="576000" y="576072"/>
            <a:ext cx="6282000" cy="1525588"/>
          </a:xfrm>
        </p:spPr>
        <p:txBody>
          <a:bodyPr>
            <a:normAutofit/>
          </a:bodyPr>
          <a:lstStyle/>
          <a:p>
            <a:r>
              <a:rPr lang="en-US" sz="4000" dirty="0"/>
              <a:t>F1 coaching wisdom</a:t>
            </a:r>
          </a:p>
        </p:txBody>
      </p:sp>
      <p:sp>
        <p:nvSpPr>
          <p:cNvPr id="7" name="Text Placeholder 6">
            <a:extLst>
              <a:ext uri="{FF2B5EF4-FFF2-40B4-BE49-F238E27FC236}">
                <a16:creationId xmlns:a16="http://schemas.microsoft.com/office/drawing/2014/main" id="{343613A2-28F2-1135-13AB-E7155D225A45}"/>
              </a:ext>
            </a:extLst>
          </p:cNvPr>
          <p:cNvSpPr>
            <a:spLocks noGrp="1"/>
          </p:cNvSpPr>
          <p:nvPr>
            <p:ph type="body" sz="quarter" idx="12"/>
          </p:nvPr>
        </p:nvSpPr>
        <p:spPr>
          <a:xfrm>
            <a:off x="575999" y="3041649"/>
            <a:ext cx="10781812" cy="9153525"/>
          </a:xfrm>
        </p:spPr>
        <p:txBody>
          <a:bodyPr>
            <a:normAutofit/>
          </a:bodyPr>
          <a:lstStyle/>
          <a:p>
            <a:r>
              <a:rPr lang="en-US" sz="5400" b="1" dirty="0"/>
              <a:t>It’s still about the fundamentals</a:t>
            </a:r>
          </a:p>
          <a:p>
            <a:endParaRPr lang="en-US" sz="5400" b="1" dirty="0"/>
          </a:p>
          <a:p>
            <a:r>
              <a:rPr lang="en-US" sz="5400" b="1" dirty="0"/>
              <a:t>You have to see the big picture</a:t>
            </a:r>
            <a:endParaRPr lang="en-US" sz="5400" dirty="0"/>
          </a:p>
          <a:p>
            <a:endParaRPr lang="en-US" sz="5400" dirty="0"/>
          </a:p>
          <a:p>
            <a:r>
              <a:rPr lang="en-US" sz="5400" b="1" dirty="0"/>
              <a:t>And then there’s the chess match</a:t>
            </a:r>
            <a:endParaRPr lang="en-US" sz="5400" dirty="0"/>
          </a:p>
          <a:p>
            <a:endParaRPr lang="en-US" sz="5400" dirty="0"/>
          </a:p>
        </p:txBody>
      </p:sp>
      <p:pic>
        <p:nvPicPr>
          <p:cNvPr id="9" name="Picture 8" descr="A group of people in blue uniforms working on a race car&#10;&#10;AI-generated content may be incorrect.">
            <a:extLst>
              <a:ext uri="{FF2B5EF4-FFF2-40B4-BE49-F238E27FC236}">
                <a16:creationId xmlns:a16="http://schemas.microsoft.com/office/drawing/2014/main" id="{C7D97FF1-CFD4-72E2-81D7-1F84E904982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2763500" y="576073"/>
            <a:ext cx="11041253" cy="12571602"/>
          </a:xfrm>
          <a:prstGeom prst="rect">
            <a:avLst/>
          </a:prstGeom>
          <a:noFill/>
        </p:spPr>
      </p:pic>
      <p:sp>
        <p:nvSpPr>
          <p:cNvPr id="14" name="Footer Placeholder 5">
            <a:extLst>
              <a:ext uri="{FF2B5EF4-FFF2-40B4-BE49-F238E27FC236}">
                <a16:creationId xmlns:a16="http://schemas.microsoft.com/office/drawing/2014/main" id="{1BE26EB4-B000-5412-5D15-64FA20EFB9BD}"/>
              </a:ext>
            </a:extLst>
          </p:cNvPr>
          <p:cNvSpPr>
            <a:spLocks noGrp="1"/>
          </p:cNvSpPr>
          <p:nvPr>
            <p:ph type="ftr" sz="quarter" idx="18"/>
          </p:nvPr>
        </p:nvSpPr>
        <p:spPr>
          <a:xfrm>
            <a:off x="576000" y="12816000"/>
            <a:ext cx="4956176" cy="381000"/>
          </a:xfrm>
        </p:spPr>
        <p:txBody>
          <a:bodyPr/>
          <a:lstStyle/>
          <a:p>
            <a:endParaRPr lang="en-US"/>
          </a:p>
        </p:txBody>
      </p:sp>
    </p:spTree>
    <p:extLst>
      <p:ext uri="{BB962C8B-B14F-4D97-AF65-F5344CB8AC3E}">
        <p14:creationId xmlns:p14="http://schemas.microsoft.com/office/powerpoint/2010/main" val="257129121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56B3C-51E2-DC96-30FF-E1FA46809E3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3E9AA95-1FF2-83D7-CF96-D36D37B0E685}"/>
              </a:ext>
            </a:extLst>
          </p:cNvPr>
          <p:cNvSpPr/>
          <p:nvPr/>
        </p:nvSpPr>
        <p:spPr bwMode="auto">
          <a:xfrm>
            <a:off x="14051368" y="1539319"/>
            <a:ext cx="5157036" cy="86627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 name="Rectangle 13">
            <a:extLst>
              <a:ext uri="{FF2B5EF4-FFF2-40B4-BE49-F238E27FC236}">
                <a16:creationId xmlns:a16="http://schemas.microsoft.com/office/drawing/2014/main" id="{7B759F6F-24AB-32D7-1DE0-4C666F8BCFDF}"/>
              </a:ext>
            </a:extLst>
          </p:cNvPr>
          <p:cNvSpPr/>
          <p:nvPr/>
        </p:nvSpPr>
        <p:spPr bwMode="auto">
          <a:xfrm>
            <a:off x="7636974" y="5437123"/>
            <a:ext cx="5157036" cy="86627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Rectangle 12">
            <a:extLst>
              <a:ext uri="{FF2B5EF4-FFF2-40B4-BE49-F238E27FC236}">
                <a16:creationId xmlns:a16="http://schemas.microsoft.com/office/drawing/2014/main" id="{F5421AC5-B899-A1C2-520D-AD1221CE744E}"/>
              </a:ext>
            </a:extLst>
          </p:cNvPr>
          <p:cNvSpPr/>
          <p:nvPr/>
        </p:nvSpPr>
        <p:spPr bwMode="auto">
          <a:xfrm>
            <a:off x="426346" y="6704449"/>
            <a:ext cx="5157036" cy="86627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634B909A-C84A-D229-664A-6EE95E1BA89C}"/>
              </a:ext>
            </a:extLst>
          </p:cNvPr>
          <p:cNvSpPr>
            <a:spLocks noGrp="1"/>
          </p:cNvSpPr>
          <p:nvPr>
            <p:ph type="title"/>
          </p:nvPr>
        </p:nvSpPr>
        <p:spPr>
          <a:xfrm>
            <a:off x="906453" y="776525"/>
            <a:ext cx="7443464" cy="1525588"/>
          </a:xfrm>
        </p:spPr>
        <p:txBody>
          <a:bodyPr>
            <a:normAutofit/>
          </a:bodyPr>
          <a:lstStyle/>
          <a:p>
            <a:r>
              <a:rPr lang="en-US" sz="4400" dirty="0"/>
              <a:t>Path to watsonx Orchestrate Advanced Skills</a:t>
            </a:r>
          </a:p>
        </p:txBody>
      </p:sp>
      <p:pic>
        <p:nvPicPr>
          <p:cNvPr id="9" name="Picture 8" descr="A trophy on a track&#10;&#10;AI-generated content may be incorrect.">
            <a:extLst>
              <a:ext uri="{FF2B5EF4-FFF2-40B4-BE49-F238E27FC236}">
                <a16:creationId xmlns:a16="http://schemas.microsoft.com/office/drawing/2014/main" id="{C9C1B98F-8286-33DD-51A8-99572E68CB1D}"/>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1127249" y="358722"/>
            <a:ext cx="2862206" cy="3258916"/>
          </a:xfrm>
          <a:prstGeom prst="rect">
            <a:avLst/>
          </a:prstGeom>
          <a:noFill/>
        </p:spPr>
      </p:pic>
      <p:sp>
        <p:nvSpPr>
          <p:cNvPr id="39" name="Footer Placeholder 5">
            <a:extLst>
              <a:ext uri="{FF2B5EF4-FFF2-40B4-BE49-F238E27FC236}">
                <a16:creationId xmlns:a16="http://schemas.microsoft.com/office/drawing/2014/main" id="{CAE0AE23-83B2-BA8F-B72E-C42495BCA1BB}"/>
              </a:ext>
            </a:extLst>
          </p:cNvPr>
          <p:cNvSpPr>
            <a:spLocks noGrp="1"/>
          </p:cNvSpPr>
          <p:nvPr>
            <p:ph type="ftr" sz="quarter" idx="18"/>
          </p:nvPr>
        </p:nvSpPr>
        <p:spPr>
          <a:xfrm>
            <a:off x="576000" y="12816000"/>
            <a:ext cx="4956176" cy="381000"/>
          </a:xfrm>
        </p:spPr>
        <p:txBody>
          <a:bodyPr/>
          <a:lstStyle/>
          <a:p>
            <a:endParaRPr lang="en-US"/>
          </a:p>
        </p:txBody>
      </p:sp>
      <p:sp>
        <p:nvSpPr>
          <p:cNvPr id="10" name="TextBox 9">
            <a:extLst>
              <a:ext uri="{FF2B5EF4-FFF2-40B4-BE49-F238E27FC236}">
                <a16:creationId xmlns:a16="http://schemas.microsoft.com/office/drawing/2014/main" id="{B11E3CAD-89E4-34C0-A700-78534A35D36E}"/>
              </a:ext>
            </a:extLst>
          </p:cNvPr>
          <p:cNvSpPr txBox="1"/>
          <p:nvPr/>
        </p:nvSpPr>
        <p:spPr>
          <a:xfrm>
            <a:off x="576000" y="6858000"/>
            <a:ext cx="5847349" cy="4451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b="1" kern="0" dirty="0">
                <a:solidFill>
                  <a:srgbClr val="000000"/>
                </a:solidFill>
                <a:ea typeface="+mj-ea"/>
                <a:cs typeface="+mj-cs"/>
                <a:sym typeface="IBM Plex Sans Light"/>
              </a:rPr>
              <a:t>Basics</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Agents vs Assistants</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Get hands on with </a:t>
            </a:r>
            <a:r>
              <a:rPr lang="en-US" kern="0" dirty="0" err="1">
                <a:solidFill>
                  <a:srgbClr val="000000"/>
                </a:solidFill>
                <a:ea typeface="+mj-ea"/>
                <a:cs typeface="+mj-cs"/>
                <a:sym typeface="IBM Plex Sans Light"/>
              </a:rPr>
              <a:t>wxO</a:t>
            </a:r>
            <a:endParaRPr lang="en-US" kern="0" dirty="0">
              <a:solidFill>
                <a:srgbClr val="000000"/>
              </a:solidFill>
              <a:ea typeface="+mj-ea"/>
              <a:cs typeface="+mj-cs"/>
              <a:sym typeface="IBM Plex Sans Light"/>
            </a:endParaRP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No code UI explorer</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Knowledge bases via UI</a:t>
            </a:r>
          </a:p>
        </p:txBody>
      </p:sp>
      <p:sp>
        <p:nvSpPr>
          <p:cNvPr id="11" name="TextBox 10">
            <a:extLst>
              <a:ext uri="{FF2B5EF4-FFF2-40B4-BE49-F238E27FC236}">
                <a16:creationId xmlns:a16="http://schemas.microsoft.com/office/drawing/2014/main" id="{A23814C8-31EB-4393-C6AA-ED3586AA51D4}"/>
              </a:ext>
            </a:extLst>
          </p:cNvPr>
          <p:cNvSpPr txBox="1"/>
          <p:nvPr/>
        </p:nvSpPr>
        <p:spPr>
          <a:xfrm>
            <a:off x="7718998" y="5606715"/>
            <a:ext cx="5157036" cy="66414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b="1" kern="0" dirty="0">
                <a:solidFill>
                  <a:srgbClr val="000000"/>
                </a:solidFill>
                <a:ea typeface="+mj-ea"/>
                <a:cs typeface="+mj-cs"/>
                <a:sym typeface="IBM Plex Sans Light"/>
              </a:rPr>
              <a:t>Intermediate</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Install ADK on laptop</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Install Developer Edition</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Write/deploy agents via ADK</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Connecting an external knowledge base index (Elasticsearch, Milvus)</a:t>
            </a:r>
          </a:p>
        </p:txBody>
      </p:sp>
      <p:sp>
        <p:nvSpPr>
          <p:cNvPr id="12" name="TextBox 11">
            <a:extLst>
              <a:ext uri="{FF2B5EF4-FFF2-40B4-BE49-F238E27FC236}">
                <a16:creationId xmlns:a16="http://schemas.microsoft.com/office/drawing/2014/main" id="{15412962-4AB1-47BC-B66F-AEB1CE32B2AD}"/>
              </a:ext>
            </a:extLst>
          </p:cNvPr>
          <p:cNvSpPr txBox="1"/>
          <p:nvPr/>
        </p:nvSpPr>
        <p:spPr>
          <a:xfrm>
            <a:off x="14171683" y="1690144"/>
            <a:ext cx="9817772" cy="10558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b="1" kern="0" dirty="0">
                <a:solidFill>
                  <a:srgbClr val="000000"/>
                </a:solidFill>
                <a:ea typeface="+mj-ea"/>
                <a:cs typeface="+mj-cs"/>
                <a:sym typeface="IBM Plex Sans Light"/>
              </a:rPr>
              <a:t>Advanced</a:t>
            </a:r>
          </a:p>
          <a:p>
            <a:pPr marL="444465" indent="-446749" defTabSz="2438400">
              <a:spcBef>
                <a:spcPts val="2900"/>
              </a:spcBef>
              <a:buSzPct val="100000"/>
              <a:buFontTx/>
              <a:buChar char="–"/>
            </a:pPr>
            <a:r>
              <a:rPr lang="en-US" kern="0" dirty="0">
                <a:solidFill>
                  <a:srgbClr val="000000"/>
                </a:solidFill>
                <a:sym typeface="IBM Plex Sans Light"/>
              </a:rPr>
              <a:t>Agentic Observability</a:t>
            </a:r>
            <a:endParaRPr lang="en-US" kern="0" dirty="0">
              <a:solidFill>
                <a:srgbClr val="000000"/>
              </a:solidFill>
              <a:ea typeface="+mj-ea"/>
              <a:cs typeface="+mj-cs"/>
              <a:sym typeface="IBM Plex Sans Light"/>
            </a:endParaRP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Connections (team, member)</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Advanced agent topics (context variables, collaborators, embed agents, etc.)</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Knowledge bases via ADK (chunk size, overlap, citations)</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Tools (write/deploy, flow tools, MCP toolkit)</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AI Gateway (</a:t>
            </a:r>
            <a:r>
              <a:rPr lang="en-US" kern="0" dirty="0" err="1">
                <a:solidFill>
                  <a:srgbClr val="000000"/>
                </a:solidFill>
                <a:ea typeface="+mj-ea"/>
                <a:cs typeface="+mj-cs"/>
                <a:sym typeface="IBM Plex Sans Light"/>
              </a:rPr>
              <a:t>externall</a:t>
            </a:r>
            <a:r>
              <a:rPr lang="en-US" kern="0" dirty="0">
                <a:solidFill>
                  <a:srgbClr val="000000"/>
                </a:solidFill>
                <a:ea typeface="+mj-ea"/>
                <a:cs typeface="+mj-cs"/>
                <a:sym typeface="IBM Plex Sans Light"/>
              </a:rPr>
              <a:t> LLMs from Anthropic, OpenAI, Google, etc.)</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Agentic best practices (security checklist)</a:t>
            </a: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Agent Development Lifecycle</a:t>
            </a:r>
          </a:p>
          <a:p>
            <a:pPr marL="444465" indent="-446749" algn="l" defTabSz="2438400">
              <a:spcBef>
                <a:spcPts val="2900"/>
              </a:spcBef>
              <a:buSzPct val="100000"/>
              <a:buFontTx/>
              <a:buChar char="–"/>
            </a:pPr>
            <a:r>
              <a:rPr lang="en-US" kern="0" dirty="0" err="1">
                <a:solidFill>
                  <a:srgbClr val="000000"/>
                </a:solidFill>
                <a:ea typeface="+mj-ea"/>
                <a:cs typeface="+mj-cs"/>
                <a:sym typeface="IBM Plex Sans Light"/>
              </a:rPr>
              <a:t>wxO</a:t>
            </a:r>
            <a:r>
              <a:rPr lang="en-US" kern="0" dirty="0">
                <a:solidFill>
                  <a:srgbClr val="000000"/>
                </a:solidFill>
                <a:ea typeface="+mj-ea"/>
                <a:cs typeface="+mj-cs"/>
                <a:sym typeface="IBM Plex Sans Light"/>
              </a:rPr>
              <a:t> ADK/SaaS </a:t>
            </a:r>
            <a:r>
              <a:rPr lang="en-US" kern="0" dirty="0" err="1">
                <a:solidFill>
                  <a:srgbClr val="000000"/>
                </a:solidFill>
                <a:ea typeface="+mj-ea"/>
                <a:cs typeface="+mj-cs"/>
                <a:sym typeface="IBM Plex Sans Light"/>
              </a:rPr>
              <a:t>api</a:t>
            </a:r>
            <a:endParaRPr lang="en-US" kern="0" dirty="0">
              <a:solidFill>
                <a:srgbClr val="000000"/>
              </a:solidFill>
              <a:ea typeface="+mj-ea"/>
              <a:cs typeface="+mj-cs"/>
              <a:sym typeface="IBM Plex Sans Light"/>
            </a:endParaRPr>
          </a:p>
          <a:p>
            <a:pPr marL="444465" indent="-446749" algn="l" defTabSz="2438400">
              <a:spcBef>
                <a:spcPts val="2900"/>
              </a:spcBef>
              <a:buSzPct val="100000"/>
              <a:buFontTx/>
              <a:buChar char="–"/>
            </a:pPr>
            <a:r>
              <a:rPr lang="en-US" kern="0" dirty="0">
                <a:solidFill>
                  <a:srgbClr val="000000"/>
                </a:solidFill>
                <a:ea typeface="+mj-ea"/>
                <a:cs typeface="+mj-cs"/>
                <a:sym typeface="IBM Plex Sans Light"/>
              </a:rPr>
              <a:t>and lots more!</a:t>
            </a:r>
          </a:p>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74929311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289754-02B0-532A-5144-11E9A47F856A}"/>
              </a:ext>
            </a:extLst>
          </p:cNvPr>
          <p:cNvSpPr>
            <a:spLocks noGrp="1"/>
          </p:cNvSpPr>
          <p:nvPr>
            <p:ph type="title"/>
          </p:nvPr>
        </p:nvSpPr>
        <p:spPr>
          <a:xfrm>
            <a:off x="576000" y="384048"/>
            <a:ext cx="17254800" cy="1372563"/>
          </a:xfrm>
        </p:spPr>
        <p:txBody>
          <a:bodyPr/>
          <a:lstStyle/>
          <a:p>
            <a:r>
              <a:rPr lang="en-US" dirty="0"/>
              <a:t>Agenda – Day 1</a:t>
            </a:r>
          </a:p>
        </p:txBody>
      </p:sp>
      <p:sp>
        <p:nvSpPr>
          <p:cNvPr id="6" name="Footer Placeholder 5">
            <a:extLst>
              <a:ext uri="{FF2B5EF4-FFF2-40B4-BE49-F238E27FC236}">
                <a16:creationId xmlns:a16="http://schemas.microsoft.com/office/drawing/2014/main" id="{FCA7057F-51C7-846F-5F64-2A26DC41EE1F}"/>
              </a:ext>
            </a:extLst>
          </p:cNvPr>
          <p:cNvSpPr>
            <a:spLocks noGrp="1"/>
          </p:cNvSpPr>
          <p:nvPr>
            <p:ph type="ftr" sz="quarter" idx="18"/>
          </p:nvPr>
        </p:nvSpPr>
        <p:spPr/>
        <p:txBody>
          <a:bodyPr/>
          <a:lstStyle/>
          <a:p>
            <a:endParaRPr lang="en-US" dirty="0"/>
          </a:p>
        </p:txBody>
      </p:sp>
      <p:sp>
        <p:nvSpPr>
          <p:cNvPr id="8" name="TextBox 7">
            <a:extLst>
              <a:ext uri="{FF2B5EF4-FFF2-40B4-BE49-F238E27FC236}">
                <a16:creationId xmlns:a16="http://schemas.microsoft.com/office/drawing/2014/main" id="{29CDC826-BAC3-E9F3-37D2-078D65130031}"/>
              </a:ext>
            </a:extLst>
          </p:cNvPr>
          <p:cNvSpPr txBox="1"/>
          <p:nvPr/>
        </p:nvSpPr>
        <p:spPr>
          <a:xfrm>
            <a:off x="576000" y="1909741"/>
            <a:ext cx="10022986" cy="9793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r>
              <a:rPr lang="en-US" b="1" dirty="0"/>
              <a:t>9AM - 11:00 </a:t>
            </a:r>
          </a:p>
          <a:p>
            <a:r>
              <a:rPr lang="en-US" sz="2800" b="1" dirty="0"/>
              <a:t>Side Room:</a:t>
            </a:r>
            <a:endParaRPr lang="en-US" sz="2800" dirty="0"/>
          </a:p>
          <a:p>
            <a:r>
              <a:rPr lang="en-US" sz="2800" b="1" dirty="0">
                <a:solidFill>
                  <a:srgbClr val="FFC000"/>
                </a:solidFill>
              </a:rPr>
              <a:t>Morning Brunch </a:t>
            </a:r>
            <a:r>
              <a:rPr lang="en-US" sz="2800" dirty="0"/>
              <a:t>- Meet and greet with Instructors</a:t>
            </a:r>
          </a:p>
          <a:p>
            <a:r>
              <a:rPr lang="en-US" sz="2800" dirty="0"/>
              <a:t> </a:t>
            </a:r>
          </a:p>
          <a:p>
            <a:r>
              <a:rPr lang="en-US" sz="2800" b="1" dirty="0"/>
              <a:t>Classroom:</a:t>
            </a:r>
            <a:endParaRPr lang="en-US" sz="2800" dirty="0"/>
          </a:p>
          <a:p>
            <a:r>
              <a:rPr lang="en-US" sz="2800" dirty="0"/>
              <a:t>Install / Debug Install of watsonx ADK + Developer Edition, and VS Code</a:t>
            </a:r>
          </a:p>
          <a:p>
            <a:r>
              <a:rPr lang="en-US" sz="2800" dirty="0"/>
              <a:t> </a:t>
            </a:r>
          </a:p>
          <a:p>
            <a:r>
              <a:rPr lang="en-US" b="1" dirty="0"/>
              <a:t>11:00 - 11:30AM (30 min)</a:t>
            </a:r>
            <a:endParaRPr lang="en-US" dirty="0"/>
          </a:p>
          <a:p>
            <a:r>
              <a:rPr lang="en-US" sz="2800" b="1" dirty="0"/>
              <a:t>Daniel Benner</a:t>
            </a:r>
            <a:endParaRPr lang="en-US" sz="2800" dirty="0"/>
          </a:p>
          <a:p>
            <a:r>
              <a:rPr lang="en-US" sz="4000" dirty="0">
                <a:solidFill>
                  <a:schemeClr val="accent1"/>
                </a:solidFill>
              </a:rPr>
              <a:t>Introduction to workshop</a:t>
            </a:r>
          </a:p>
          <a:p>
            <a:r>
              <a:rPr lang="en-US" sz="2800" dirty="0"/>
              <a:t> </a:t>
            </a:r>
          </a:p>
          <a:p>
            <a:r>
              <a:rPr lang="en-US" b="1" dirty="0"/>
              <a:t>11:30AM - noon (30 min)</a:t>
            </a:r>
            <a:endParaRPr lang="en-US" dirty="0"/>
          </a:p>
          <a:p>
            <a:r>
              <a:rPr lang="en-US" sz="2800" b="1" dirty="0"/>
              <a:t>Sophia Southard</a:t>
            </a:r>
            <a:br>
              <a:rPr lang="en-US" sz="2800" b="1" dirty="0"/>
            </a:br>
            <a:r>
              <a:rPr lang="en-US" sz="4000" dirty="0">
                <a:solidFill>
                  <a:schemeClr val="accent1"/>
                </a:solidFill>
              </a:rPr>
              <a:t>5 Reasons Why IBM watsonx Orchestrate</a:t>
            </a:r>
          </a:p>
          <a:p>
            <a:r>
              <a:rPr lang="en-US" sz="2800" dirty="0"/>
              <a:t> </a:t>
            </a:r>
          </a:p>
          <a:p>
            <a:r>
              <a:rPr lang="en-US" b="1" dirty="0"/>
              <a:t>noon - 1PM (1hour)</a:t>
            </a:r>
            <a:endParaRPr lang="en-US" dirty="0"/>
          </a:p>
          <a:p>
            <a:r>
              <a:rPr lang="en-US" sz="2800" b="1" dirty="0"/>
              <a:t>Daniel Benner</a:t>
            </a:r>
            <a:endParaRPr lang="en-US" sz="2800" dirty="0"/>
          </a:p>
          <a:p>
            <a:r>
              <a:rPr lang="en-US" sz="4000" dirty="0">
                <a:solidFill>
                  <a:schemeClr val="accent1"/>
                </a:solidFill>
              </a:rPr>
              <a:t>Welcome to the ADK</a:t>
            </a:r>
            <a:br>
              <a:rPr lang="en-US" sz="2800" dirty="0"/>
            </a:br>
            <a:r>
              <a:rPr lang="en-US" sz="2800" dirty="0"/>
              <a:t>Labs - Chat with documents agent</a:t>
            </a:r>
          </a:p>
          <a:p>
            <a:r>
              <a:rPr lang="en-US" sz="2800" dirty="0"/>
              <a:t> </a:t>
            </a:r>
          </a:p>
          <a:p>
            <a:r>
              <a:rPr lang="en-US" b="1" dirty="0"/>
              <a:t>1M - 2PM (1 hour)</a:t>
            </a:r>
            <a:endParaRPr lang="en-US" dirty="0"/>
          </a:p>
          <a:p>
            <a:r>
              <a:rPr lang="en-US" sz="2800" b="1" dirty="0"/>
              <a:t>Sophia Southard</a:t>
            </a:r>
            <a:endParaRPr lang="en-US" sz="2800" dirty="0"/>
          </a:p>
          <a:p>
            <a:r>
              <a:rPr lang="en-US" sz="4000" dirty="0">
                <a:solidFill>
                  <a:schemeClr val="accent1"/>
                </a:solidFill>
              </a:rPr>
              <a:t>Model Context Protocol (MCP)</a:t>
            </a:r>
          </a:p>
          <a:p>
            <a:r>
              <a:rPr lang="en-US" sz="2800" dirty="0"/>
              <a:t>Lab - MCP</a:t>
            </a:r>
          </a:p>
          <a:p>
            <a:endParaRPr lang="en-US" sz="2800" dirty="0"/>
          </a:p>
        </p:txBody>
      </p:sp>
      <p:sp>
        <p:nvSpPr>
          <p:cNvPr id="9" name="TextBox 8">
            <a:extLst>
              <a:ext uri="{FF2B5EF4-FFF2-40B4-BE49-F238E27FC236}">
                <a16:creationId xmlns:a16="http://schemas.microsoft.com/office/drawing/2014/main" id="{EFD6D5E6-6C2A-A127-1F18-2018F51E592C}"/>
              </a:ext>
            </a:extLst>
          </p:cNvPr>
          <p:cNvSpPr txBox="1"/>
          <p:nvPr/>
        </p:nvSpPr>
        <p:spPr>
          <a:xfrm>
            <a:off x="12491374" y="1865991"/>
            <a:ext cx="10022986" cy="74836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r>
              <a:rPr lang="en-US" b="1" dirty="0"/>
              <a:t>2PM - 3PM (1 hour)</a:t>
            </a:r>
            <a:br>
              <a:rPr lang="en-US" sz="2800" b="1" dirty="0"/>
            </a:br>
            <a:r>
              <a:rPr lang="en-US" sz="2800" b="1" dirty="0"/>
              <a:t>Sara </a:t>
            </a:r>
            <a:r>
              <a:rPr lang="en-US" sz="2800" b="1" dirty="0" err="1"/>
              <a:t>Hrnciar</a:t>
            </a:r>
            <a:br>
              <a:rPr lang="en-US" sz="2800" b="1" dirty="0"/>
            </a:br>
            <a:r>
              <a:rPr lang="en-US" sz="4000" dirty="0">
                <a:solidFill>
                  <a:schemeClr val="accent1"/>
                </a:solidFill>
              </a:rPr>
              <a:t>Observability</a:t>
            </a:r>
            <a:br>
              <a:rPr lang="en-US" sz="2800" dirty="0"/>
            </a:br>
            <a:r>
              <a:rPr lang="en-US" sz="2800" dirty="0"/>
              <a:t>Lab - Observability</a:t>
            </a:r>
          </a:p>
          <a:p>
            <a:r>
              <a:rPr lang="en-US" sz="2800" dirty="0"/>
              <a:t> </a:t>
            </a:r>
          </a:p>
          <a:p>
            <a:r>
              <a:rPr lang="en-US" sz="2800" b="1" dirty="0">
                <a:solidFill>
                  <a:srgbClr val="FFC000"/>
                </a:solidFill>
              </a:rPr>
              <a:t>Afternoon refreshments in background – self serve</a:t>
            </a:r>
          </a:p>
          <a:p>
            <a:r>
              <a:rPr lang="en-US" sz="2800" dirty="0"/>
              <a:t> </a:t>
            </a:r>
          </a:p>
          <a:p>
            <a:r>
              <a:rPr lang="en-US" b="1" dirty="0"/>
              <a:t>3PM - 4PM (1 hour)</a:t>
            </a:r>
            <a:br>
              <a:rPr lang="en-US" sz="2800" b="1" dirty="0"/>
            </a:br>
            <a:r>
              <a:rPr lang="en-US" sz="2800" b="1" dirty="0"/>
              <a:t>Daniel Benner</a:t>
            </a:r>
            <a:br>
              <a:rPr lang="en-US" sz="2800" b="1" dirty="0"/>
            </a:br>
            <a:r>
              <a:rPr lang="en-US" sz="4000" dirty="0">
                <a:solidFill>
                  <a:schemeClr val="accent1"/>
                </a:solidFill>
              </a:rPr>
              <a:t>AI Gateway</a:t>
            </a:r>
          </a:p>
          <a:p>
            <a:r>
              <a:rPr lang="en-US" sz="2800" dirty="0"/>
              <a:t>Lab - add external LLMs via gateway</a:t>
            </a:r>
          </a:p>
          <a:p>
            <a:r>
              <a:rPr lang="en-US" sz="2800" dirty="0"/>
              <a:t> </a:t>
            </a:r>
          </a:p>
          <a:p>
            <a:r>
              <a:rPr lang="en-US" b="1" dirty="0"/>
              <a:t>4PM - 5PM (1 hour)</a:t>
            </a:r>
            <a:br>
              <a:rPr lang="en-US" sz="2800" b="1" dirty="0"/>
            </a:br>
            <a:r>
              <a:rPr lang="en-US" sz="2800" b="1" dirty="0"/>
              <a:t>Collin Stiffler</a:t>
            </a:r>
            <a:br>
              <a:rPr lang="en-US" sz="2800" b="1" dirty="0"/>
            </a:br>
            <a:r>
              <a:rPr lang="en-US" sz="4000" dirty="0">
                <a:solidFill>
                  <a:schemeClr val="accent1"/>
                </a:solidFill>
              </a:rPr>
              <a:t>Knowledge Bases</a:t>
            </a:r>
            <a:br>
              <a:rPr lang="en-US" sz="2800" dirty="0"/>
            </a:br>
            <a:r>
              <a:rPr lang="en-US" sz="2800" dirty="0"/>
              <a:t>Lab - ES, Milvus, and built-in</a:t>
            </a:r>
          </a:p>
          <a:p>
            <a:r>
              <a:rPr lang="en-US" sz="2800" dirty="0"/>
              <a:t> </a:t>
            </a:r>
          </a:p>
          <a:p>
            <a:endParaRPr lang="en-US" sz="2800" dirty="0"/>
          </a:p>
          <a:p>
            <a:r>
              <a:rPr lang="en-US" sz="4800" b="1" dirty="0">
                <a:solidFill>
                  <a:schemeClr val="accent1"/>
                </a:solidFill>
              </a:rPr>
              <a:t>Evening Activity</a:t>
            </a:r>
          </a:p>
          <a:p>
            <a:r>
              <a:rPr lang="en-US" sz="4800" i="1" dirty="0">
                <a:latin typeface="IBM Plex Sans Medm" panose="020B0503050203000203" pitchFamily="34" charset="0"/>
              </a:rPr>
              <a:t>Electric indoor cart racing </a:t>
            </a:r>
          </a:p>
        </p:txBody>
      </p:sp>
    </p:spTree>
    <p:extLst>
      <p:ext uri="{BB962C8B-B14F-4D97-AF65-F5344CB8AC3E}">
        <p14:creationId xmlns:p14="http://schemas.microsoft.com/office/powerpoint/2010/main" val="165368992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24F3B-CDA4-6F87-D25F-F12DB1DA2C1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DDA5339-6045-29F2-3D5B-6AB560983FDD}"/>
              </a:ext>
            </a:extLst>
          </p:cNvPr>
          <p:cNvSpPr>
            <a:spLocks noGrp="1"/>
          </p:cNvSpPr>
          <p:nvPr>
            <p:ph type="title"/>
          </p:nvPr>
        </p:nvSpPr>
        <p:spPr>
          <a:xfrm>
            <a:off x="576000" y="384048"/>
            <a:ext cx="11036491" cy="1372563"/>
          </a:xfrm>
        </p:spPr>
        <p:txBody>
          <a:bodyPr/>
          <a:lstStyle/>
          <a:p>
            <a:r>
              <a:rPr lang="en-US" dirty="0"/>
              <a:t>Agenda – Day 2</a:t>
            </a:r>
          </a:p>
        </p:txBody>
      </p:sp>
      <p:sp>
        <p:nvSpPr>
          <p:cNvPr id="6" name="Footer Placeholder 5">
            <a:extLst>
              <a:ext uri="{FF2B5EF4-FFF2-40B4-BE49-F238E27FC236}">
                <a16:creationId xmlns:a16="http://schemas.microsoft.com/office/drawing/2014/main" id="{0B342E3D-6134-EEC9-0466-3C5B5EA8ED2B}"/>
              </a:ext>
            </a:extLst>
          </p:cNvPr>
          <p:cNvSpPr>
            <a:spLocks noGrp="1"/>
          </p:cNvSpPr>
          <p:nvPr>
            <p:ph type="ftr" sz="quarter" idx="18"/>
          </p:nvPr>
        </p:nvSpPr>
        <p:spPr/>
        <p:txBody>
          <a:bodyPr/>
          <a:lstStyle/>
          <a:p>
            <a:endParaRPr lang="en-US" dirty="0"/>
          </a:p>
        </p:txBody>
      </p:sp>
      <p:sp>
        <p:nvSpPr>
          <p:cNvPr id="2" name="TextBox 1">
            <a:extLst>
              <a:ext uri="{FF2B5EF4-FFF2-40B4-BE49-F238E27FC236}">
                <a16:creationId xmlns:a16="http://schemas.microsoft.com/office/drawing/2014/main" id="{D501DB04-A91E-9BD8-E7B4-085A248DB0A7}"/>
              </a:ext>
            </a:extLst>
          </p:cNvPr>
          <p:cNvSpPr txBox="1"/>
          <p:nvPr/>
        </p:nvSpPr>
        <p:spPr>
          <a:xfrm>
            <a:off x="576000" y="1756611"/>
            <a:ext cx="10130590" cy="10842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r>
              <a:rPr lang="en-US" sz="2800" b="1" dirty="0">
                <a:solidFill>
                  <a:srgbClr val="F1C21B"/>
                </a:solidFill>
              </a:rPr>
              <a:t>morning coffee/tea/water/diet coke service – self serve</a:t>
            </a:r>
          </a:p>
          <a:p>
            <a:r>
              <a:rPr lang="en-US" sz="2800" dirty="0"/>
              <a:t> </a:t>
            </a:r>
          </a:p>
          <a:p>
            <a:r>
              <a:rPr lang="en-US" b="1" dirty="0"/>
              <a:t>8AM - 9AM (1 hour)</a:t>
            </a:r>
            <a:br>
              <a:rPr lang="en-US" sz="2800" b="1" dirty="0"/>
            </a:br>
            <a:r>
              <a:rPr lang="en-US" sz="2800" b="1" dirty="0"/>
              <a:t>Daniel Benner / Eugene Jung</a:t>
            </a:r>
            <a:endParaRPr lang="en-US" sz="2800" dirty="0"/>
          </a:p>
          <a:p>
            <a:r>
              <a:rPr lang="en-US" sz="4000" dirty="0">
                <a:solidFill>
                  <a:schemeClr val="accent1"/>
                </a:solidFill>
              </a:rPr>
              <a:t>Announcements</a:t>
            </a:r>
          </a:p>
          <a:p>
            <a:r>
              <a:rPr lang="en-US" sz="2800" dirty="0"/>
              <a:t>Recap yesterday's presentations and labs</a:t>
            </a:r>
          </a:p>
          <a:p>
            <a:r>
              <a:rPr lang="en-US" sz="2800" dirty="0"/>
              <a:t>Get feedback on Day 1</a:t>
            </a:r>
          </a:p>
          <a:p>
            <a:endParaRPr lang="en-US" sz="2800" dirty="0"/>
          </a:p>
          <a:p>
            <a:r>
              <a:rPr lang="en-US" sz="2800" dirty="0"/>
              <a:t>Review </a:t>
            </a:r>
            <a:r>
              <a:rPr lang="en-US" sz="2800" dirty="0" err="1"/>
              <a:t>wxO</a:t>
            </a:r>
            <a:r>
              <a:rPr lang="en-US" sz="2800" dirty="0"/>
              <a:t> resources: </a:t>
            </a:r>
          </a:p>
          <a:p>
            <a:pPr marL="342900" indent="-342900" fontAlgn="ctr">
              <a:buFont typeface="Arial" panose="020B0604020202020204" pitchFamily="34" charset="0"/>
              <a:buChar char="•"/>
            </a:pPr>
            <a:r>
              <a:rPr lang="en-US" sz="2800" dirty="0"/>
              <a:t>PTEG, Sales Kit</a:t>
            </a:r>
          </a:p>
          <a:p>
            <a:pPr marL="342900" indent="-342900" fontAlgn="ctr">
              <a:buFont typeface="Arial" panose="020B0604020202020204" pitchFamily="34" charset="0"/>
              <a:buChar char="•"/>
            </a:pPr>
            <a:r>
              <a:rPr lang="en-US" sz="2800" dirty="0"/>
              <a:t>ADK documentation</a:t>
            </a:r>
          </a:p>
          <a:p>
            <a:pPr marL="342900" indent="-342900" fontAlgn="ctr">
              <a:buFont typeface="Arial" panose="020B0604020202020204" pitchFamily="34" charset="0"/>
              <a:buChar char="•"/>
            </a:pPr>
            <a:r>
              <a:rPr lang="en-US" sz="2800" dirty="0"/>
              <a:t>Agent Connect documentation</a:t>
            </a:r>
          </a:p>
          <a:p>
            <a:pPr marL="342900" indent="-342900" fontAlgn="ctr">
              <a:buFont typeface="Arial" panose="020B0604020202020204" pitchFamily="34" charset="0"/>
              <a:buChar char="•"/>
            </a:pPr>
            <a:r>
              <a:rPr lang="en-US" sz="2800" dirty="0"/>
              <a:t>Official Documentation</a:t>
            </a:r>
          </a:p>
          <a:p>
            <a:pPr marL="342900" indent="-342900" fontAlgn="ctr">
              <a:buFont typeface="Arial" panose="020B0604020202020204" pitchFamily="34" charset="0"/>
              <a:buChar char="•"/>
            </a:pPr>
            <a:r>
              <a:rPr lang="en-US" sz="2800" dirty="0"/>
              <a:t>Communities, etc.</a:t>
            </a:r>
          </a:p>
          <a:p>
            <a:pPr marL="342900" indent="-342900" fontAlgn="ctr">
              <a:buFont typeface="Arial" panose="020B0604020202020204" pitchFamily="34" charset="0"/>
              <a:buChar char="•"/>
            </a:pPr>
            <a:r>
              <a:rPr lang="en-US" sz="2800" dirty="0"/>
              <a:t> </a:t>
            </a:r>
          </a:p>
          <a:p>
            <a:r>
              <a:rPr lang="en-US" b="1" dirty="0"/>
              <a:t>9AM - 10AM (1 hour)</a:t>
            </a:r>
            <a:endParaRPr lang="en-US" dirty="0"/>
          </a:p>
          <a:p>
            <a:r>
              <a:rPr lang="en-US" sz="2800" b="1" dirty="0"/>
              <a:t>Sophia Southard</a:t>
            </a:r>
            <a:br>
              <a:rPr lang="en-US" sz="2800" b="1" dirty="0"/>
            </a:br>
            <a:r>
              <a:rPr lang="en-US" sz="4000" dirty="0">
                <a:solidFill>
                  <a:schemeClr val="accent1"/>
                </a:solidFill>
              </a:rPr>
              <a:t>Connections</a:t>
            </a:r>
            <a:br>
              <a:rPr lang="en-US" sz="2800" dirty="0"/>
            </a:br>
            <a:r>
              <a:rPr lang="en-US" sz="2800" dirty="0"/>
              <a:t>Lab - Connections</a:t>
            </a:r>
          </a:p>
          <a:p>
            <a:r>
              <a:rPr lang="en-US" sz="2800" dirty="0"/>
              <a:t> </a:t>
            </a:r>
          </a:p>
          <a:p>
            <a:r>
              <a:rPr lang="en-US" b="1" dirty="0"/>
              <a:t>10AM-11AM (1 hour)</a:t>
            </a:r>
            <a:endParaRPr lang="en-US" dirty="0"/>
          </a:p>
          <a:p>
            <a:r>
              <a:rPr lang="en-US" sz="2800" b="1" dirty="0"/>
              <a:t>Sara </a:t>
            </a:r>
            <a:r>
              <a:rPr lang="en-US" sz="2800" b="1" dirty="0" err="1"/>
              <a:t>Hrnciar</a:t>
            </a:r>
            <a:br>
              <a:rPr lang="en-US" sz="2800" b="1" dirty="0"/>
            </a:br>
            <a:r>
              <a:rPr lang="en-US" sz="4000" dirty="0">
                <a:solidFill>
                  <a:schemeClr val="accent1"/>
                </a:solidFill>
              </a:rPr>
              <a:t>Tools</a:t>
            </a:r>
            <a:br>
              <a:rPr lang="en-US" sz="2800" dirty="0"/>
            </a:br>
            <a:r>
              <a:rPr lang="en-US" sz="2800" dirty="0"/>
              <a:t>Lab – Tools</a:t>
            </a:r>
          </a:p>
          <a:p>
            <a:endParaRPr lang="en-US" sz="2800" dirty="0"/>
          </a:p>
          <a:p>
            <a:r>
              <a:rPr lang="en-US" sz="2800" dirty="0"/>
              <a:t> </a:t>
            </a:r>
          </a:p>
        </p:txBody>
      </p:sp>
      <p:sp>
        <p:nvSpPr>
          <p:cNvPr id="3" name="TextBox 2">
            <a:extLst>
              <a:ext uri="{FF2B5EF4-FFF2-40B4-BE49-F238E27FC236}">
                <a16:creationId xmlns:a16="http://schemas.microsoft.com/office/drawing/2014/main" id="{79E03472-4E6A-5759-B6A9-B7A7E9B7DABA}"/>
              </a:ext>
            </a:extLst>
          </p:cNvPr>
          <p:cNvSpPr txBox="1"/>
          <p:nvPr/>
        </p:nvSpPr>
        <p:spPr>
          <a:xfrm>
            <a:off x="12417144" y="662840"/>
            <a:ext cx="10130590" cy="90203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r>
              <a:rPr lang="en-US" sz="2800" dirty="0"/>
              <a:t> </a:t>
            </a:r>
            <a:r>
              <a:rPr lang="en-US" b="1" dirty="0"/>
              <a:t>11AM-noon (1 hour)</a:t>
            </a:r>
            <a:endParaRPr lang="en-US" dirty="0"/>
          </a:p>
          <a:p>
            <a:r>
              <a:rPr lang="en-US" b="1" dirty="0"/>
              <a:t>Sara </a:t>
            </a:r>
            <a:r>
              <a:rPr lang="en-US" b="1" dirty="0" err="1"/>
              <a:t>Hrnciar</a:t>
            </a:r>
            <a:br>
              <a:rPr lang="en-US" b="1" dirty="0"/>
            </a:br>
            <a:r>
              <a:rPr lang="en-US" sz="4000" dirty="0">
                <a:solidFill>
                  <a:schemeClr val="accent1"/>
                </a:solidFill>
              </a:rPr>
              <a:t>Flows</a:t>
            </a:r>
            <a:br>
              <a:rPr lang="en-US" dirty="0"/>
            </a:br>
            <a:r>
              <a:rPr lang="en-US" dirty="0"/>
              <a:t>Lab - Flow tools</a:t>
            </a:r>
          </a:p>
          <a:p>
            <a:r>
              <a:rPr lang="en-US" b="1" dirty="0"/>
              <a:t>noon - 1PM (1 hour)</a:t>
            </a:r>
            <a:endParaRPr lang="en-US" dirty="0"/>
          </a:p>
          <a:p>
            <a:r>
              <a:rPr lang="en-US" sz="2800" b="1" dirty="0">
                <a:solidFill>
                  <a:srgbClr val="F1C21B"/>
                </a:solidFill>
              </a:rPr>
              <a:t>Box lunches</a:t>
            </a:r>
          </a:p>
          <a:p>
            <a:r>
              <a:rPr lang="en-US" sz="2800" dirty="0"/>
              <a:t>Break time for calls and email</a:t>
            </a:r>
          </a:p>
          <a:p>
            <a:r>
              <a:rPr lang="en-US" sz="2800" dirty="0"/>
              <a:t> </a:t>
            </a:r>
          </a:p>
          <a:p>
            <a:r>
              <a:rPr lang="en-US" b="1" dirty="0"/>
              <a:t>1PM - 2PM (1 hour) </a:t>
            </a:r>
            <a:endParaRPr lang="en-US" dirty="0"/>
          </a:p>
          <a:p>
            <a:r>
              <a:rPr lang="en-US" sz="2800" b="1" dirty="0"/>
              <a:t>Daniel Benner</a:t>
            </a:r>
            <a:br>
              <a:rPr lang="en-US" sz="2800" b="1" dirty="0"/>
            </a:br>
            <a:r>
              <a:rPr lang="en-US" sz="4000" dirty="0">
                <a:solidFill>
                  <a:schemeClr val="accent1"/>
                </a:solidFill>
              </a:rPr>
              <a:t>Agent Styles</a:t>
            </a:r>
            <a:br>
              <a:rPr lang="en-US" sz="2800" dirty="0"/>
            </a:br>
            <a:r>
              <a:rPr lang="en-US" sz="2800" dirty="0"/>
              <a:t>Lab - collaborator agents lab</a:t>
            </a:r>
          </a:p>
          <a:p>
            <a:r>
              <a:rPr lang="en-US" sz="2800" dirty="0"/>
              <a:t> </a:t>
            </a:r>
          </a:p>
          <a:p>
            <a:r>
              <a:rPr lang="en-US" b="1" dirty="0"/>
              <a:t>2PM - 3PM (1 hour)</a:t>
            </a:r>
            <a:endParaRPr lang="en-US" dirty="0"/>
          </a:p>
          <a:p>
            <a:r>
              <a:rPr lang="en-US" sz="2800" b="1" dirty="0"/>
              <a:t>Daniel Benner</a:t>
            </a:r>
            <a:br>
              <a:rPr lang="en-US" sz="2800" b="1" dirty="0"/>
            </a:br>
            <a:r>
              <a:rPr lang="en-US" sz="4000" dirty="0">
                <a:solidFill>
                  <a:schemeClr val="accent1"/>
                </a:solidFill>
              </a:rPr>
              <a:t>Context Variables</a:t>
            </a:r>
            <a:br>
              <a:rPr lang="en-US" sz="2800" dirty="0"/>
            </a:br>
            <a:r>
              <a:rPr lang="en-US" sz="2800" dirty="0"/>
              <a:t>Lab - access agents via Slack lab</a:t>
            </a:r>
          </a:p>
          <a:p>
            <a:r>
              <a:rPr lang="en-US" sz="2800" dirty="0"/>
              <a:t> </a:t>
            </a:r>
          </a:p>
          <a:p>
            <a:r>
              <a:rPr lang="en-US" sz="2800" b="1" dirty="0">
                <a:solidFill>
                  <a:srgbClr val="FFC000"/>
                </a:solidFill>
              </a:rPr>
              <a:t>Lite snacks, afternoon coffee/tea/water/diet coke service</a:t>
            </a:r>
          </a:p>
          <a:p>
            <a:r>
              <a:rPr lang="en-US" sz="2800" dirty="0"/>
              <a:t> </a:t>
            </a:r>
          </a:p>
          <a:p>
            <a:r>
              <a:rPr lang="en-US" sz="2800" b="1" dirty="0"/>
              <a:t>Time to finish all labs and engage in techie banter</a:t>
            </a:r>
            <a:endParaRPr lang="en-US" sz="2800" dirty="0"/>
          </a:p>
          <a:p>
            <a:r>
              <a:rPr lang="en-US" sz="2800" dirty="0"/>
              <a:t> </a:t>
            </a:r>
          </a:p>
          <a:p>
            <a:r>
              <a:rPr lang="en-US" b="1" dirty="0"/>
              <a:t>End of workshop 4:30-5PM</a:t>
            </a:r>
            <a:endParaRPr lang="en-US" dirty="0"/>
          </a:p>
          <a:p>
            <a:r>
              <a:rPr lang="en-US" sz="2800" dirty="0"/>
              <a:t>Closing remarks</a:t>
            </a:r>
          </a:p>
          <a:p>
            <a:endParaRPr lang="en-US" sz="2800" dirty="0"/>
          </a:p>
          <a:p>
            <a:r>
              <a:rPr lang="en-US" sz="4000" dirty="0">
                <a:solidFill>
                  <a:schemeClr val="accent1"/>
                </a:solidFill>
              </a:rPr>
              <a:t>Nobody leaves without completing an evaluation</a:t>
            </a:r>
          </a:p>
        </p:txBody>
      </p:sp>
    </p:spTree>
    <p:extLst>
      <p:ext uri="{BB962C8B-B14F-4D97-AF65-F5344CB8AC3E}">
        <p14:creationId xmlns:p14="http://schemas.microsoft.com/office/powerpoint/2010/main" val="2319687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185256"/>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31DF0289-1028-6943-A020-36845773A867}" vid="{420903E5-FF27-9C4D-AB14-78ABBED49DF3}"/>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2048</TotalTime>
  <Words>1619</Words>
  <Application>Microsoft Macintosh PowerPoint</Application>
  <PresentationFormat>Custom</PresentationFormat>
  <Paragraphs>176</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IBM Plex Sans</vt:lpstr>
      <vt:lpstr>IBM Plex Sans Medm</vt:lpstr>
      <vt:lpstr>IBM Plex Sans ExtLt</vt:lpstr>
      <vt:lpstr>IBM Plex Sans Light</vt:lpstr>
      <vt:lpstr>Arial</vt:lpstr>
      <vt:lpstr>IBM presentation template</vt:lpstr>
      <vt:lpstr> IBM watsonx Orchestrate Advanced Workshop </vt:lpstr>
      <vt:lpstr>Your coaches for the workshop</vt:lpstr>
      <vt:lpstr>About Daniel Benner</vt:lpstr>
      <vt:lpstr>F1 passing video 1:27 – 2:04</vt:lpstr>
      <vt:lpstr>F1 coaching wisdom</vt:lpstr>
      <vt:lpstr>Path to watsonx Orchestrate Advanced Skills</vt:lpstr>
      <vt:lpstr>Agenda – Day 1</vt:lpstr>
      <vt:lpstr>Agenda – Day 2</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DANIEL BENNER</dc:creator>
  <cp:keywords/>
  <dc:description/>
  <cp:lastModifiedBy>DANIEL BENNER</cp:lastModifiedBy>
  <cp:revision>75</cp:revision>
  <cp:lastPrinted>2019-04-25T15:14:05Z</cp:lastPrinted>
  <dcterms:created xsi:type="dcterms:W3CDTF">2025-08-14T23:51:07Z</dcterms:created>
  <dcterms:modified xsi:type="dcterms:W3CDTF">2025-09-09T03:38:33Z</dcterms:modified>
  <cp:category/>
</cp:coreProperties>
</file>